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4" r:id="rId3"/>
    <p:sldId id="275" r:id="rId4"/>
    <p:sldId id="282" r:id="rId5"/>
    <p:sldId id="277" r:id="rId6"/>
    <p:sldId id="278" r:id="rId7"/>
    <p:sldId id="281" r:id="rId8"/>
    <p:sldId id="279" r:id="rId9"/>
    <p:sldId id="280" r:id="rId10"/>
    <p:sldId id="284" r:id="rId11"/>
    <p:sldId id="285" r:id="rId12"/>
    <p:sldId id="286" r:id="rId13"/>
    <p:sldId id="288" r:id="rId14"/>
    <p:sldId id="289" r:id="rId15"/>
    <p:sldId id="290" r:id="rId16"/>
    <p:sldId id="291"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00" autoAdjust="0"/>
  </p:normalViewPr>
  <p:slideViewPr>
    <p:cSldViewPr>
      <p:cViewPr>
        <p:scale>
          <a:sx n="70" d="100"/>
          <a:sy n="70" d="100"/>
        </p:scale>
        <p:origin x="-1572"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CA38D-C650-4337-AA0F-E8410D57CA09}" type="datetimeFigureOut">
              <a:rPr lang="en-US" smtClean="0"/>
              <a:pPr/>
              <a:t>12/5/2012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3A0C7-E57D-4B1E-9976-D85636ADE909}" type="slidenum">
              <a:rPr lang="en-GB" smtClean="0"/>
              <a:pPr/>
              <a:t>‹#›</a:t>
            </a:fld>
            <a:endParaRPr lang="en-GB"/>
          </a:p>
        </p:txBody>
      </p:sp>
    </p:spTree>
    <p:extLst>
      <p:ext uri="{BB962C8B-B14F-4D97-AF65-F5344CB8AC3E}">
        <p14:creationId xmlns:p14="http://schemas.microsoft.com/office/powerpoint/2010/main" val="2858110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D3A0C7-E57D-4B1E-9976-D85636ADE90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D3A0C7-E57D-4B1E-9976-D85636ADE90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FEB3EF2-C94A-4011-8BBA-99AD5AF4FBBF}" type="datetimeFigureOut">
              <a:rPr lang="en-US" smtClean="0"/>
              <a:pPr/>
              <a:t>12/5/2012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904FD27-B4A9-4324-B2BF-FE529EBE954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B3EF2-C94A-4011-8BBA-99AD5AF4FBBF}" type="datetimeFigureOut">
              <a:rPr lang="en-US" smtClean="0"/>
              <a:pPr/>
              <a:t>12/5/2012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4FD27-B4A9-4324-B2BF-FE529EBE954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B3EF2-C94A-4011-8BBA-99AD5AF4FBBF}" type="datetimeFigureOut">
              <a:rPr lang="en-US" smtClean="0"/>
              <a:pPr/>
              <a:t>12/5/2012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4FD27-B4A9-4324-B2BF-FE529EBE954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FEB3EF2-C94A-4011-8BBA-99AD5AF4FBBF}" type="datetimeFigureOut">
              <a:rPr lang="en-US" smtClean="0"/>
              <a:pPr/>
              <a:t>12/5/2012</a:t>
            </a:fld>
            <a:endParaRPr lang="en-GB"/>
          </a:p>
        </p:txBody>
      </p:sp>
      <p:sp>
        <p:nvSpPr>
          <p:cNvPr id="9" name="Slide Number Placeholder 8"/>
          <p:cNvSpPr>
            <a:spLocks noGrp="1"/>
          </p:cNvSpPr>
          <p:nvPr>
            <p:ph type="sldNum" sz="quarter" idx="15"/>
          </p:nvPr>
        </p:nvSpPr>
        <p:spPr/>
        <p:txBody>
          <a:bodyPr rtlCol="0"/>
          <a:lstStyle/>
          <a:p>
            <a:fld id="{1904FD27-B4A9-4324-B2BF-FE529EBE954E}"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FEB3EF2-C94A-4011-8BBA-99AD5AF4FBBF}" type="datetimeFigureOut">
              <a:rPr lang="en-US" smtClean="0"/>
              <a:pPr/>
              <a:t>12/5/2012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904FD27-B4A9-4324-B2BF-FE529EBE954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EB3EF2-C94A-4011-8BBA-99AD5AF4FBBF}" type="datetimeFigureOut">
              <a:rPr lang="en-US" smtClean="0"/>
              <a:pPr/>
              <a:t>12/5/2012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4FD27-B4A9-4324-B2BF-FE529EBE954E}"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EB3EF2-C94A-4011-8BBA-99AD5AF4FBBF}" type="datetimeFigureOut">
              <a:rPr lang="en-US" smtClean="0"/>
              <a:pPr/>
              <a:t>12/5/2012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04FD27-B4A9-4324-B2BF-FE529EBE954E}"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FEB3EF2-C94A-4011-8BBA-99AD5AF4FBBF}" type="datetimeFigureOut">
              <a:rPr lang="en-US" smtClean="0"/>
              <a:pPr/>
              <a:t>12/5/2012</a:t>
            </a:fld>
            <a:endParaRPr lang="en-GB"/>
          </a:p>
        </p:txBody>
      </p:sp>
      <p:sp>
        <p:nvSpPr>
          <p:cNvPr id="7" name="Slide Number Placeholder 6"/>
          <p:cNvSpPr>
            <a:spLocks noGrp="1"/>
          </p:cNvSpPr>
          <p:nvPr>
            <p:ph type="sldNum" sz="quarter" idx="11"/>
          </p:nvPr>
        </p:nvSpPr>
        <p:spPr/>
        <p:txBody>
          <a:bodyPr rtlCol="0"/>
          <a:lstStyle/>
          <a:p>
            <a:fld id="{1904FD27-B4A9-4324-B2BF-FE529EBE954E}"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B3EF2-C94A-4011-8BBA-99AD5AF4FBBF}" type="datetimeFigureOut">
              <a:rPr lang="en-US" smtClean="0"/>
              <a:pPr/>
              <a:t>12/5/2012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04FD27-B4A9-4324-B2BF-FE529EBE954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FEB3EF2-C94A-4011-8BBA-99AD5AF4FBBF}" type="datetimeFigureOut">
              <a:rPr lang="en-US" smtClean="0"/>
              <a:pPr/>
              <a:t>12/5/2012</a:t>
            </a:fld>
            <a:endParaRPr lang="en-GB"/>
          </a:p>
        </p:txBody>
      </p:sp>
      <p:sp>
        <p:nvSpPr>
          <p:cNvPr id="22" name="Slide Number Placeholder 21"/>
          <p:cNvSpPr>
            <a:spLocks noGrp="1"/>
          </p:cNvSpPr>
          <p:nvPr>
            <p:ph type="sldNum" sz="quarter" idx="15"/>
          </p:nvPr>
        </p:nvSpPr>
        <p:spPr/>
        <p:txBody>
          <a:bodyPr rtlCol="0"/>
          <a:lstStyle/>
          <a:p>
            <a:fld id="{1904FD27-B4A9-4324-B2BF-FE529EBE954E}"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FEB3EF2-C94A-4011-8BBA-99AD5AF4FBBF}" type="datetimeFigureOut">
              <a:rPr lang="en-US" smtClean="0"/>
              <a:pPr/>
              <a:t>12/5/2012</a:t>
            </a:fld>
            <a:endParaRPr lang="en-GB"/>
          </a:p>
        </p:txBody>
      </p:sp>
      <p:sp>
        <p:nvSpPr>
          <p:cNvPr id="18" name="Slide Number Placeholder 17"/>
          <p:cNvSpPr>
            <a:spLocks noGrp="1"/>
          </p:cNvSpPr>
          <p:nvPr>
            <p:ph type="sldNum" sz="quarter" idx="11"/>
          </p:nvPr>
        </p:nvSpPr>
        <p:spPr/>
        <p:txBody>
          <a:bodyPr rtlCol="0"/>
          <a:lstStyle/>
          <a:p>
            <a:fld id="{1904FD27-B4A9-4324-B2BF-FE529EBE954E}"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EB3EF2-C94A-4011-8BBA-99AD5AF4FBBF}" type="datetimeFigureOut">
              <a:rPr lang="en-US" smtClean="0"/>
              <a:pPr/>
              <a:t>12/5/2012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904FD27-B4A9-4324-B2BF-FE529EBE954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742" y="1052736"/>
            <a:ext cx="8064896" cy="1894362"/>
          </a:xfrm>
        </p:spPr>
        <p:txBody>
          <a:bodyPr>
            <a:noAutofit/>
          </a:bodyPr>
          <a:lstStyle/>
          <a:p>
            <a:pPr algn="ctr"/>
            <a:r>
              <a:rPr lang="en-GB" sz="4400" dirty="0" smtClean="0">
                <a:latin typeface="Calibri" pitchFamily="34" charset="0"/>
                <a:cs typeface="Calibri" pitchFamily="34" charset="0"/>
              </a:rPr>
              <a:t>Developing Graduate Attributes Through The Sustainability Agenda And Problem-based Learning</a:t>
            </a:r>
            <a:endParaRPr lang="en-GB" sz="4400" dirty="0">
              <a:latin typeface="Calibri" pitchFamily="34" charset="0"/>
              <a:cs typeface="Calibri" pitchFamily="34" charset="0"/>
            </a:endParaRPr>
          </a:p>
        </p:txBody>
      </p:sp>
      <p:sp>
        <p:nvSpPr>
          <p:cNvPr id="4" name="Subtitle 3"/>
          <p:cNvSpPr>
            <a:spLocks noGrp="1"/>
          </p:cNvSpPr>
          <p:nvPr>
            <p:ph type="subTitle" idx="1"/>
          </p:nvPr>
        </p:nvSpPr>
        <p:spPr>
          <a:xfrm>
            <a:off x="2339752" y="3501008"/>
            <a:ext cx="6172200" cy="1354217"/>
          </a:xfrm>
        </p:spPr>
        <p:txBody>
          <a:bodyPr>
            <a:spAutoFit/>
          </a:bodyPr>
          <a:lstStyle/>
          <a:p>
            <a:pPr algn="ctr"/>
            <a:r>
              <a:rPr lang="en-GB" sz="2400" b="0" dirty="0" smtClean="0">
                <a:latin typeface="Calibri" pitchFamily="34" charset="0"/>
                <a:cs typeface="Calibri" pitchFamily="34" charset="0"/>
              </a:rPr>
              <a:t>Workshop Friday 30</a:t>
            </a:r>
            <a:r>
              <a:rPr lang="en-GB" sz="2400" b="0" baseline="30000" dirty="0" smtClean="0">
                <a:latin typeface="Calibri" pitchFamily="34" charset="0"/>
                <a:cs typeface="Calibri" pitchFamily="34" charset="0"/>
              </a:rPr>
              <a:t>th</a:t>
            </a:r>
            <a:r>
              <a:rPr lang="en-GB" sz="2400" b="0" dirty="0" smtClean="0">
                <a:latin typeface="Calibri" pitchFamily="34" charset="0"/>
                <a:cs typeface="Calibri" pitchFamily="34" charset="0"/>
              </a:rPr>
              <a:t> November 2012</a:t>
            </a:r>
          </a:p>
          <a:p>
            <a:pPr algn="ctr"/>
            <a:r>
              <a:rPr lang="en-GB" sz="2400" b="0" dirty="0" smtClean="0">
                <a:latin typeface="Calibri" pitchFamily="34" charset="0"/>
                <a:cs typeface="Calibri" pitchFamily="34" charset="0"/>
              </a:rPr>
              <a:t>Keele Hub for Sustainability</a:t>
            </a:r>
          </a:p>
          <a:p>
            <a:pPr algn="ctr"/>
            <a:r>
              <a:rPr lang="en-GB" sz="2400" b="0" dirty="0" smtClean="0">
                <a:latin typeface="Calibri" pitchFamily="34" charset="0"/>
                <a:cs typeface="Calibri" pitchFamily="34" charset="0"/>
              </a:rPr>
              <a:t>Keele University</a:t>
            </a:r>
            <a:endParaRPr lang="en-GB" sz="2400" b="0" dirty="0">
              <a:latin typeface="Calibri" pitchFamily="34" charset="0"/>
              <a:cs typeface="Calibri" pitchFamily="34" charset="0"/>
            </a:endParaRPr>
          </a:p>
        </p:txBody>
      </p:sp>
      <p:pic>
        <p:nvPicPr>
          <p:cNvPr id="6" name="Picture 5" descr="C:\Documents and Settings\gga45\My Documents\NTFS-Greening Business\Keele Logo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58" y="5500702"/>
            <a:ext cx="2286016" cy="1000132"/>
          </a:xfrm>
          <a:prstGeom prst="rect">
            <a:avLst/>
          </a:prstGeom>
          <a:noFill/>
          <a:ln>
            <a:noFill/>
          </a:ln>
        </p:spPr>
      </p:pic>
      <p:pic>
        <p:nvPicPr>
          <p:cNvPr id="7" name="Picture 6" descr="C:\Documents and Settings\gga45\My Documents\NTFS-Greening Business\Manchester 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7488" y="5572140"/>
            <a:ext cx="2071702" cy="928694"/>
          </a:xfrm>
          <a:prstGeom prst="rect">
            <a:avLst/>
          </a:prstGeom>
          <a:noFill/>
          <a:ln>
            <a:noFill/>
          </a:ln>
        </p:spPr>
      </p:pic>
      <p:pic>
        <p:nvPicPr>
          <p:cNvPr id="8" name="Picture 7" descr="C:\Documents and Settings\gga45\My Documents\NTFS-Greening Business\Staffs Logo.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4942" y="5500702"/>
            <a:ext cx="2071702" cy="1000132"/>
          </a:xfrm>
          <a:prstGeom prst="rect">
            <a:avLst/>
          </a:prstGeom>
          <a:noFill/>
          <a:ln>
            <a:noFill/>
          </a:ln>
        </p:spPr>
      </p:pic>
      <p:pic>
        <p:nvPicPr>
          <p:cNvPr id="9" name="Picture 8" descr="C:\Documents and Settings\gga45\My Documents\NTFS-Greening Business\HEA-logo.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72396" y="5286388"/>
            <a:ext cx="1206717" cy="119539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002060"/>
                </a:solidFill>
                <a:latin typeface="Calibri" pitchFamily="34" charset="0"/>
              </a:rPr>
              <a:t>Issues For Consideration When Using Virtual Content Delivery In Hybrid-pbl</a:t>
            </a:r>
            <a:endParaRPr lang="en-GB" sz="3200" b="1" dirty="0">
              <a:solidFill>
                <a:srgbClr val="002060"/>
              </a:solidFill>
              <a:latin typeface="Calibri" pitchFamily="34" charset="0"/>
            </a:endParaRPr>
          </a:p>
        </p:txBody>
      </p:sp>
      <p:sp>
        <p:nvSpPr>
          <p:cNvPr id="3" name="Content Placeholder 2"/>
          <p:cNvSpPr>
            <a:spLocks noGrp="1"/>
          </p:cNvSpPr>
          <p:nvPr>
            <p:ph sz="quarter" idx="1"/>
          </p:nvPr>
        </p:nvSpPr>
        <p:spPr>
          <a:xfrm>
            <a:off x="457200" y="1600200"/>
            <a:ext cx="7615262" cy="4873752"/>
          </a:xfrm>
          <a:ln w="50800" cmpd="thickThin">
            <a:solidFill>
              <a:srgbClr val="00B050"/>
            </a:solidFill>
          </a:ln>
        </p:spPr>
        <p:txBody>
          <a:bodyPr>
            <a:normAutofit/>
          </a:bodyPr>
          <a:lstStyle/>
          <a:p>
            <a:r>
              <a:rPr lang="en-GB" sz="2200" dirty="0" smtClean="0">
                <a:latin typeface="Calibri" pitchFamily="34" charset="0"/>
              </a:rPr>
              <a:t>Giving too much information away</a:t>
            </a:r>
          </a:p>
          <a:p>
            <a:r>
              <a:rPr lang="en-GB" sz="2200" dirty="0" smtClean="0">
                <a:latin typeface="Calibri" pitchFamily="34" charset="0"/>
              </a:rPr>
              <a:t>Time required to develop virtual resources</a:t>
            </a:r>
          </a:p>
          <a:p>
            <a:r>
              <a:rPr lang="en-GB" sz="2200" dirty="0" smtClean="0">
                <a:latin typeface="Calibri" pitchFamily="34" charset="0"/>
              </a:rPr>
              <a:t>Length of podcasts and screencasts</a:t>
            </a:r>
          </a:p>
          <a:p>
            <a:r>
              <a:rPr lang="en-GB" sz="2200" dirty="0" smtClean="0">
                <a:latin typeface="Calibri" pitchFamily="34" charset="0"/>
              </a:rPr>
              <a:t>Ensuring that students are watching/listening to podcasts/screencasts as instructed</a:t>
            </a:r>
          </a:p>
          <a:p>
            <a:r>
              <a:rPr lang="en-GB" sz="2200" dirty="0" smtClean="0">
                <a:latin typeface="Calibri" pitchFamily="34" charset="0"/>
              </a:rPr>
              <a:t>Keeping materials engaging</a:t>
            </a:r>
            <a:endParaRPr lang="en-GB" sz="2200" dirty="0">
              <a:latin typeface="Calibri" pitchFamily="34" charset="0"/>
            </a:endParaRPr>
          </a:p>
        </p:txBody>
      </p:sp>
      <p:pic>
        <p:nvPicPr>
          <p:cNvPr id="5123" name="Picture 3" descr="C:\Users\Sophie-pops\Documents\Green Images\Fotolia_11426814_XS.jpg"/>
          <p:cNvPicPr>
            <a:picLocks noChangeAspect="1" noChangeArrowheads="1"/>
          </p:cNvPicPr>
          <p:nvPr/>
        </p:nvPicPr>
        <p:blipFill>
          <a:blip r:embed="rId3" cstate="print"/>
          <a:srcRect/>
          <a:stretch>
            <a:fillRect/>
          </a:stretch>
        </p:blipFill>
        <p:spPr bwMode="auto">
          <a:xfrm>
            <a:off x="4714876" y="3893346"/>
            <a:ext cx="3182942" cy="2387207"/>
          </a:xfrm>
          <a:prstGeom prst="rect">
            <a:avLst/>
          </a:prstGeom>
          <a:noFill/>
        </p:spPr>
      </p:pic>
      <p:sp>
        <p:nvSpPr>
          <p:cNvPr id="6" name="TextBox 5"/>
          <p:cNvSpPr txBox="1"/>
          <p:nvPr/>
        </p:nvSpPr>
        <p:spPr>
          <a:xfrm rot="21123170">
            <a:off x="335262" y="4342123"/>
            <a:ext cx="4049416" cy="2031325"/>
          </a:xfrm>
          <a:prstGeom prst="rect">
            <a:avLst/>
          </a:prstGeom>
          <a:solidFill>
            <a:schemeClr val="accent5">
              <a:lumMod val="40000"/>
              <a:lumOff val="60000"/>
            </a:schemeClr>
          </a:solidFill>
          <a:ln w="12700">
            <a:solidFill>
              <a:schemeClr val="accent5">
                <a:lumMod val="75000"/>
              </a:schemeClr>
            </a:solidFill>
          </a:ln>
        </p:spPr>
        <p:txBody>
          <a:bodyPr wrap="square" rtlCol="0">
            <a:spAutoFit/>
          </a:bodyPr>
          <a:lstStyle/>
          <a:p>
            <a:pPr lvl="0"/>
            <a:r>
              <a:rPr lang="en-GB" dirty="0" smtClean="0">
                <a:latin typeface="Calibri" pitchFamily="34" charset="0"/>
              </a:rPr>
              <a:t>“Listening to the podcasts was very convenient as you could do so in your own time. I found them a useful way of receiving a good overview of a topic that then allowed you to do your own personal research afterwards when you found an aspect interesting”.</a:t>
            </a:r>
          </a:p>
        </p:txBody>
      </p:sp>
      <p:sp>
        <p:nvSpPr>
          <p:cNvPr id="8" name="TextBox 7"/>
          <p:cNvSpPr txBox="1"/>
          <p:nvPr/>
        </p:nvSpPr>
        <p:spPr>
          <a:xfrm rot="815986">
            <a:off x="5773167" y="1828702"/>
            <a:ext cx="2874264" cy="1200329"/>
          </a:xfrm>
          <a:prstGeom prst="rect">
            <a:avLst/>
          </a:prstGeom>
          <a:solidFill>
            <a:schemeClr val="accent5">
              <a:lumMod val="40000"/>
              <a:lumOff val="60000"/>
            </a:schemeClr>
          </a:solidFill>
          <a:ln w="12700">
            <a:solidFill>
              <a:schemeClr val="accent5">
                <a:lumMod val="75000"/>
              </a:schemeClr>
            </a:solidFill>
          </a:ln>
        </p:spPr>
        <p:txBody>
          <a:bodyPr wrap="square" rtlCol="0">
            <a:spAutoFit/>
          </a:bodyPr>
          <a:lstStyle/>
          <a:p>
            <a:pPr lvl="0"/>
            <a:r>
              <a:rPr lang="en-GB" dirty="0" smtClean="0">
                <a:latin typeface="Calibri" pitchFamily="34" charset="0"/>
              </a:rPr>
              <a:t>“The information is clear and useful. I can download the podcast anytime and listen to it wherever I want”.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8429684" cy="553998"/>
          </a:xfrm>
        </p:spPr>
        <p:txBody>
          <a:bodyPr>
            <a:spAutoFit/>
          </a:bodyPr>
          <a:lstStyle/>
          <a:p>
            <a:r>
              <a:rPr lang="en-GB" b="1" dirty="0" smtClean="0">
                <a:solidFill>
                  <a:srgbClr val="0070C0"/>
                </a:solidFill>
                <a:latin typeface="Calibri" pitchFamily="34" charset="0"/>
              </a:rPr>
              <a:t>3. Online Student </a:t>
            </a:r>
            <a:r>
              <a:rPr lang="en-GB" b="1" u="sng" dirty="0" smtClean="0">
                <a:solidFill>
                  <a:srgbClr val="0070C0"/>
                </a:solidFill>
                <a:latin typeface="Calibri" pitchFamily="34" charset="0"/>
              </a:rPr>
              <a:t>Communication And Collaboration</a:t>
            </a:r>
            <a:endParaRPr lang="en-GB" b="1" dirty="0">
              <a:solidFill>
                <a:srgbClr val="0070C0"/>
              </a:solidFill>
              <a:latin typeface="Calibri" pitchFamily="34" charset="0"/>
            </a:endParaRPr>
          </a:p>
        </p:txBody>
      </p:sp>
      <p:sp>
        <p:nvSpPr>
          <p:cNvPr id="3" name="Content Placeholder 2"/>
          <p:cNvSpPr>
            <a:spLocks noGrp="1"/>
          </p:cNvSpPr>
          <p:nvPr>
            <p:ph sz="quarter" idx="1"/>
          </p:nvPr>
        </p:nvSpPr>
        <p:spPr>
          <a:xfrm>
            <a:off x="214282" y="1428736"/>
            <a:ext cx="3714776" cy="4893647"/>
          </a:xfrm>
          <a:blipFill>
            <a:blip r:embed="rId3" cstate="print"/>
            <a:tile tx="0" ty="0" sx="100000" sy="100000" flip="none" algn="tl"/>
          </a:blipFill>
          <a:ln w="50800" cmpd="thickThin">
            <a:solidFill>
              <a:srgbClr val="00B050"/>
            </a:solidFill>
          </a:ln>
        </p:spPr>
        <p:txBody>
          <a:bodyPr wrap="square">
            <a:spAutoFit/>
          </a:bodyPr>
          <a:lstStyle/>
          <a:p>
            <a:pPr marL="0" indent="0">
              <a:buNone/>
            </a:pPr>
            <a:r>
              <a:rPr lang="en-GB" sz="2200" b="1" dirty="0" smtClean="0">
                <a:solidFill>
                  <a:srgbClr val="7030A0"/>
                </a:solidFill>
                <a:latin typeface="Calibri" pitchFamily="34" charset="0"/>
              </a:rPr>
              <a:t>How do we foster productive group working environments between PBL groups who have less time, space and privacy to meet each week?</a:t>
            </a:r>
          </a:p>
          <a:p>
            <a:pPr marL="0" indent="0"/>
            <a:r>
              <a:rPr lang="en-GB" sz="2200" b="1" dirty="0" smtClean="0">
                <a:solidFill>
                  <a:srgbClr val="7030A0"/>
                </a:solidFill>
                <a:latin typeface="Calibri" pitchFamily="34" charset="0"/>
              </a:rPr>
              <a:t> </a:t>
            </a:r>
            <a:r>
              <a:rPr lang="en-GB" sz="2000" dirty="0" smtClean="0">
                <a:latin typeface="Calibri" pitchFamily="34" charset="0"/>
              </a:rPr>
              <a:t>One Approach... </a:t>
            </a:r>
          </a:p>
          <a:p>
            <a:pPr marL="0" indent="0" algn="ctr">
              <a:buNone/>
            </a:pPr>
            <a:r>
              <a:rPr lang="en-GB" sz="2000" b="1" dirty="0" smtClean="0">
                <a:solidFill>
                  <a:srgbClr val="002060"/>
                </a:solidFill>
                <a:latin typeface="Calibri" pitchFamily="34" charset="0"/>
              </a:rPr>
              <a:t>ONLINE STUDENT COMMUNICATION &amp; COLLABORATION</a:t>
            </a:r>
          </a:p>
          <a:p>
            <a:pPr marL="0" indent="0"/>
            <a:r>
              <a:rPr lang="en-GB" sz="2000" b="1" dirty="0" smtClean="0">
                <a:solidFill>
                  <a:srgbClr val="002060"/>
                </a:solidFill>
                <a:latin typeface="Calibri" pitchFamily="34" charset="0"/>
              </a:rPr>
              <a:t>  </a:t>
            </a:r>
            <a:r>
              <a:rPr lang="en-GB" sz="2000" dirty="0" smtClean="0">
                <a:latin typeface="Calibri" pitchFamily="34" charset="0"/>
              </a:rPr>
              <a:t>Different approach at each university</a:t>
            </a:r>
          </a:p>
          <a:p>
            <a:pPr marL="0" indent="0"/>
            <a:r>
              <a:rPr lang="en-GB" sz="2000" dirty="0" smtClean="0">
                <a:latin typeface="Calibri" pitchFamily="34" charset="0"/>
              </a:rPr>
              <a:t>  Students communicate, share ideas/research and work together on PBL tasks/coursework online</a:t>
            </a:r>
          </a:p>
        </p:txBody>
      </p:sp>
      <p:sp>
        <p:nvSpPr>
          <p:cNvPr id="9" name="Content Placeholder 8"/>
          <p:cNvSpPr>
            <a:spLocks noGrp="1"/>
          </p:cNvSpPr>
          <p:nvPr>
            <p:ph sz="quarter" idx="2"/>
          </p:nvPr>
        </p:nvSpPr>
        <p:spPr>
          <a:xfrm>
            <a:off x="4071934" y="1428737"/>
            <a:ext cx="4643470" cy="4170372"/>
          </a:xfrm>
          <a:solidFill>
            <a:schemeClr val="accent1">
              <a:lumMod val="20000"/>
              <a:lumOff val="80000"/>
            </a:schemeClr>
          </a:solidFill>
          <a:ln w="50800" cmpd="thickThin">
            <a:solidFill>
              <a:srgbClr val="00B050"/>
            </a:solidFill>
          </a:ln>
        </p:spPr>
        <p:txBody>
          <a:bodyPr wrap="square">
            <a:spAutoFit/>
          </a:bodyPr>
          <a:lstStyle/>
          <a:p>
            <a:pPr marL="0" indent="0">
              <a:buNone/>
            </a:pPr>
            <a:r>
              <a:rPr lang="en-GB" sz="2000" b="1" dirty="0" smtClean="0">
                <a:solidFill>
                  <a:srgbClr val="002060"/>
                </a:solidFill>
                <a:latin typeface="Calibri" pitchFamily="34" charset="0"/>
              </a:rPr>
              <a:t>FUNCTIONS OF ONLINE GROUP WORKING</a:t>
            </a:r>
          </a:p>
          <a:p>
            <a:pPr marL="0" indent="0"/>
            <a:r>
              <a:rPr lang="en-GB" sz="2000" b="1" dirty="0" smtClean="0">
                <a:solidFill>
                  <a:srgbClr val="002060"/>
                </a:solidFill>
                <a:latin typeface="Calibri" pitchFamily="34" charset="0"/>
              </a:rPr>
              <a:t>  </a:t>
            </a:r>
            <a:r>
              <a:rPr lang="en-GB" sz="2000" b="1" dirty="0" smtClean="0">
                <a:solidFill>
                  <a:srgbClr val="FFC000"/>
                </a:solidFill>
                <a:latin typeface="Calibri" pitchFamily="34" charset="0"/>
              </a:rPr>
              <a:t>Student Communication - </a:t>
            </a:r>
            <a:r>
              <a:rPr lang="en-GB" sz="2000" dirty="0" smtClean="0">
                <a:latin typeface="Calibri" pitchFamily="34" charset="0"/>
              </a:rPr>
              <a:t>chatting, sharing ideas, posting research, arranging face-to-face meetings, discussing assessments, sharing websites and videos</a:t>
            </a:r>
            <a:endParaRPr lang="en-GB" sz="2000" b="1" dirty="0" smtClean="0">
              <a:solidFill>
                <a:srgbClr val="FFC000"/>
              </a:solidFill>
              <a:latin typeface="Calibri" pitchFamily="34" charset="0"/>
            </a:endParaRPr>
          </a:p>
          <a:p>
            <a:pPr marL="0" indent="0"/>
            <a:r>
              <a:rPr lang="en-GB" sz="2000" b="1" dirty="0" smtClean="0">
                <a:solidFill>
                  <a:srgbClr val="FFC000"/>
                </a:solidFill>
                <a:latin typeface="Calibri" pitchFamily="34" charset="0"/>
              </a:rPr>
              <a:t>  Student Collaboration - </a:t>
            </a:r>
            <a:r>
              <a:rPr lang="en-GB" sz="2000" dirty="0" smtClean="0">
                <a:latin typeface="Calibri" pitchFamily="34" charset="0"/>
              </a:rPr>
              <a:t>producing pieces of assessed and formative group work together online, e.g. using a wiki, through file sharing</a:t>
            </a:r>
          </a:p>
          <a:p>
            <a:pPr marL="0" indent="0">
              <a:buNone/>
            </a:pPr>
            <a:r>
              <a:rPr lang="en-GB" sz="2000" b="1" dirty="0" smtClean="0">
                <a:solidFill>
                  <a:srgbClr val="002060"/>
                </a:solidFill>
                <a:latin typeface="Calibri" pitchFamily="34" charset="0"/>
              </a:rPr>
              <a:t>TYPES OF ONLINE GROUP WORKING</a:t>
            </a:r>
          </a:p>
          <a:p>
            <a:pPr marL="0" indent="0"/>
            <a:r>
              <a:rPr lang="en-GB" sz="2000" b="1" dirty="0" smtClean="0">
                <a:solidFill>
                  <a:srgbClr val="002060"/>
                </a:solidFill>
                <a:latin typeface="Calibri" pitchFamily="34" charset="0"/>
              </a:rPr>
              <a:t>   </a:t>
            </a:r>
            <a:r>
              <a:rPr lang="en-GB" sz="2000" b="1" dirty="0" smtClean="0">
                <a:solidFill>
                  <a:srgbClr val="FFC000"/>
                </a:solidFill>
                <a:latin typeface="Calibri" pitchFamily="34" charset="0"/>
              </a:rPr>
              <a:t>Synchronous</a:t>
            </a:r>
          </a:p>
          <a:p>
            <a:pPr marL="0" indent="0"/>
            <a:r>
              <a:rPr lang="en-GB" sz="2000" b="1" dirty="0" smtClean="0">
                <a:solidFill>
                  <a:srgbClr val="FFC000"/>
                </a:solidFill>
                <a:latin typeface="Calibri" pitchFamily="34" charset="0"/>
              </a:rPr>
              <a:t>   Asynchronous</a:t>
            </a:r>
            <a:endParaRPr lang="en-GB" sz="20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linds(horizontal)">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blinds(horizontal)">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blinds(horizontal)">
                                      <p:cBhvr>
                                        <p:cTn id="42" dur="500"/>
                                        <p:tgtEl>
                                          <p:spTgt spid="9">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Effect transition="in" filter="blinds(horizontal)">
                                      <p:cBhvr>
                                        <p:cTn id="47" dur="500"/>
                                        <p:tgtEl>
                                          <p:spTgt spid="9">
                                            <p:txEl>
                                              <p:pRg st="3" end="3"/>
                                            </p:txEl>
                                          </p:spTgt>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9">
                                            <p:txEl>
                                              <p:pRg st="4" end="4"/>
                                            </p:txEl>
                                          </p:spTgt>
                                        </p:tgtEl>
                                        <p:attrNameLst>
                                          <p:attrName>style.visibility</p:attrName>
                                        </p:attrNameLst>
                                      </p:cBhvr>
                                      <p:to>
                                        <p:strVal val="visible"/>
                                      </p:to>
                                    </p:set>
                                    <p:animEffect transition="in" filter="blinds(horizontal)">
                                      <p:cBhvr>
                                        <p:cTn id="50" dur="500"/>
                                        <p:tgtEl>
                                          <p:spTgt spid="9">
                                            <p:txEl>
                                              <p:pRg st="4" end="4"/>
                                            </p:tx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Effect transition="in" filter="blinds(horizontal)">
                                      <p:cBhvr>
                                        <p:cTn id="53"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686700" cy="615553"/>
          </a:xfrm>
        </p:spPr>
        <p:txBody>
          <a:bodyPr>
            <a:spAutoFit/>
          </a:bodyPr>
          <a:lstStyle/>
          <a:p>
            <a:r>
              <a:rPr lang="en-GB" sz="3400" b="1" dirty="0" smtClean="0">
                <a:solidFill>
                  <a:srgbClr val="002060"/>
                </a:solidFill>
                <a:latin typeface="Calibri" pitchFamily="34" charset="0"/>
              </a:rPr>
              <a:t>Types Of Online Group Working</a:t>
            </a:r>
            <a:endParaRPr lang="en-GB" sz="3400" b="1" dirty="0">
              <a:solidFill>
                <a:srgbClr val="002060"/>
              </a:solidFill>
              <a:latin typeface="Calibri" pitchFamily="34" charset="0"/>
            </a:endParaRPr>
          </a:p>
        </p:txBody>
      </p:sp>
      <p:sp>
        <p:nvSpPr>
          <p:cNvPr id="3" name="Content Placeholder 2"/>
          <p:cNvSpPr>
            <a:spLocks noGrp="1"/>
          </p:cNvSpPr>
          <p:nvPr>
            <p:ph sz="quarter" idx="2"/>
          </p:nvPr>
        </p:nvSpPr>
        <p:spPr>
          <a:xfrm>
            <a:off x="500034" y="1857364"/>
            <a:ext cx="3657600" cy="4124206"/>
          </a:xfrm>
          <a:blipFill dpi="0" rotWithShape="1">
            <a:blip r:embed="rId3" cstate="print"/>
            <a:srcRect/>
            <a:tile tx="0" ty="0" sx="100000" sy="100000" flip="none" algn="tl"/>
          </a:blipFill>
          <a:ln w="50800" cmpd="thickThin">
            <a:solidFill>
              <a:srgbClr val="00B050"/>
            </a:solidFill>
          </a:ln>
        </p:spPr>
        <p:txBody>
          <a:bodyPr>
            <a:spAutoFit/>
          </a:bodyPr>
          <a:lstStyle/>
          <a:p>
            <a:r>
              <a:rPr lang="en-GB" sz="1700" dirty="0" smtClean="0">
                <a:latin typeface="Calibri" pitchFamily="34" charset="0"/>
              </a:rPr>
              <a:t>All members online and communicating at the same time</a:t>
            </a:r>
          </a:p>
          <a:p>
            <a:r>
              <a:rPr lang="en-GB" sz="1700" dirty="0" smtClean="0">
                <a:latin typeface="Calibri" pitchFamily="34" charset="0"/>
              </a:rPr>
              <a:t>Video, voice and text messages</a:t>
            </a:r>
          </a:p>
          <a:p>
            <a:r>
              <a:rPr lang="en-GB" sz="1700" dirty="0" smtClean="0">
                <a:latin typeface="Calibri" pitchFamily="34" charset="0"/>
              </a:rPr>
              <a:t>Instant messaging or ‘chat’, e.g. Skype, Facebook, msn, VLE</a:t>
            </a:r>
          </a:p>
          <a:p>
            <a:r>
              <a:rPr lang="en-GB" sz="1700" dirty="0" smtClean="0">
                <a:latin typeface="Calibri" pitchFamily="34" charset="0"/>
              </a:rPr>
              <a:t>Group video calling, e.g. Skype</a:t>
            </a:r>
          </a:p>
          <a:p>
            <a:r>
              <a:rPr lang="en-GB" sz="1700" dirty="0" smtClean="0">
                <a:latin typeface="Calibri" pitchFamily="34" charset="0"/>
              </a:rPr>
              <a:t>Web conferencing/webinars using </a:t>
            </a:r>
            <a:r>
              <a:rPr lang="en-GB" sz="1700" dirty="0" err="1" smtClean="0">
                <a:latin typeface="Calibri" pitchFamily="34" charset="0"/>
              </a:rPr>
              <a:t>Elluminate</a:t>
            </a:r>
            <a:r>
              <a:rPr lang="en-GB" sz="1700" dirty="0" smtClean="0">
                <a:latin typeface="Calibri" pitchFamily="34" charset="0"/>
              </a:rPr>
              <a:t> Live!, Gotomeeting</a:t>
            </a:r>
          </a:p>
          <a:p>
            <a:pPr>
              <a:buNone/>
            </a:pPr>
            <a:r>
              <a:rPr lang="en-GB" sz="1700" b="1" dirty="0" smtClean="0">
                <a:solidFill>
                  <a:srgbClr val="00B050"/>
                </a:solidFill>
                <a:latin typeface="Calibri" pitchFamily="34" charset="0"/>
              </a:rPr>
              <a:t>----------------------------------------------------</a:t>
            </a:r>
          </a:p>
          <a:p>
            <a:r>
              <a:rPr lang="en-GB" sz="2000" b="1" dirty="0" smtClean="0">
                <a:latin typeface="Calibri" pitchFamily="34" charset="0"/>
              </a:rPr>
              <a:t>Pro</a:t>
            </a:r>
            <a:r>
              <a:rPr lang="en-GB" sz="1700" dirty="0" smtClean="0">
                <a:latin typeface="Calibri" pitchFamily="34" charset="0"/>
              </a:rPr>
              <a:t>: immediate nature useful for quick decision making &amp; clarification</a:t>
            </a:r>
          </a:p>
          <a:p>
            <a:r>
              <a:rPr lang="en-GB" sz="2000" b="1" dirty="0" smtClean="0">
                <a:latin typeface="Calibri" pitchFamily="34" charset="0"/>
              </a:rPr>
              <a:t>Con</a:t>
            </a:r>
            <a:r>
              <a:rPr lang="en-GB" sz="1700" dirty="0" smtClean="0">
                <a:latin typeface="Calibri" pitchFamily="34" charset="0"/>
              </a:rPr>
              <a:t>: coordinating members to meet, technical issues </a:t>
            </a:r>
          </a:p>
        </p:txBody>
      </p:sp>
      <p:sp>
        <p:nvSpPr>
          <p:cNvPr id="4" name="Content Placeholder 3"/>
          <p:cNvSpPr>
            <a:spLocks noGrp="1"/>
          </p:cNvSpPr>
          <p:nvPr>
            <p:ph sz="quarter" idx="4"/>
          </p:nvPr>
        </p:nvSpPr>
        <p:spPr>
          <a:xfrm>
            <a:off x="4357686" y="1857364"/>
            <a:ext cx="3657600" cy="4308872"/>
          </a:xfrm>
          <a:blipFill>
            <a:blip r:embed="rId3" cstate="print"/>
            <a:tile tx="0" ty="0" sx="100000" sy="100000" flip="none" algn="tl"/>
          </a:blipFill>
          <a:ln w="50800" cmpd="thickThin">
            <a:solidFill>
              <a:srgbClr val="00B050"/>
            </a:solidFill>
          </a:ln>
        </p:spPr>
        <p:txBody>
          <a:bodyPr wrap="square">
            <a:spAutoFit/>
          </a:bodyPr>
          <a:lstStyle/>
          <a:p>
            <a:r>
              <a:rPr lang="en-GB" sz="1700" dirty="0" smtClean="0">
                <a:latin typeface="Calibri" pitchFamily="34" charset="0"/>
              </a:rPr>
              <a:t>Members do not all have to be online at the same time</a:t>
            </a:r>
          </a:p>
          <a:p>
            <a:r>
              <a:rPr lang="en-GB" sz="1700" dirty="0" smtClean="0">
                <a:latin typeface="Calibri" pitchFamily="34" charset="0"/>
              </a:rPr>
              <a:t>Members leave messages that others pick up and respond to</a:t>
            </a:r>
          </a:p>
          <a:p>
            <a:r>
              <a:rPr lang="en-GB" sz="1700" dirty="0" smtClean="0">
                <a:latin typeface="Calibri" pitchFamily="34" charset="0"/>
              </a:rPr>
              <a:t>Discussion boards/forums/threads, e.g. VLE, Facebook groups</a:t>
            </a:r>
          </a:p>
          <a:p>
            <a:r>
              <a:rPr lang="en-GB" sz="1700" dirty="0" smtClean="0">
                <a:latin typeface="Calibri" pitchFamily="34" charset="0"/>
              </a:rPr>
              <a:t>Group email, Google docs and wikis</a:t>
            </a:r>
          </a:p>
          <a:p>
            <a:pPr>
              <a:buNone/>
            </a:pPr>
            <a:r>
              <a:rPr lang="en-GB" sz="1700" b="1" dirty="0" smtClean="0">
                <a:solidFill>
                  <a:srgbClr val="00B050"/>
                </a:solidFill>
                <a:latin typeface="Calibri" pitchFamily="34" charset="0"/>
              </a:rPr>
              <a:t>----------------------------------------------------</a:t>
            </a:r>
          </a:p>
          <a:p>
            <a:r>
              <a:rPr lang="en-GB" sz="2000" b="1" dirty="0" smtClean="0">
                <a:latin typeface="Calibri" pitchFamily="34" charset="0"/>
              </a:rPr>
              <a:t>Pro</a:t>
            </a:r>
            <a:r>
              <a:rPr lang="en-GB" sz="1700" dirty="0" smtClean="0">
                <a:latin typeface="Calibri" pitchFamily="34" charset="0"/>
              </a:rPr>
              <a:t>: well suited for gathering information, research and opinions, allows members to contribute when convenient &amp; research responses</a:t>
            </a:r>
          </a:p>
          <a:p>
            <a:r>
              <a:rPr lang="en-GB" sz="2000" b="1" dirty="0" smtClean="0">
                <a:latin typeface="Calibri" pitchFamily="34" charset="0"/>
              </a:rPr>
              <a:t>Con</a:t>
            </a:r>
            <a:r>
              <a:rPr lang="en-GB" sz="1700" dirty="0" smtClean="0">
                <a:latin typeface="Calibri" pitchFamily="34" charset="0"/>
              </a:rPr>
              <a:t>: slower pace means more time to reach conclusions</a:t>
            </a:r>
          </a:p>
        </p:txBody>
      </p:sp>
      <p:sp>
        <p:nvSpPr>
          <p:cNvPr id="5" name="Text Placeholder 4"/>
          <p:cNvSpPr>
            <a:spLocks noGrp="1"/>
          </p:cNvSpPr>
          <p:nvPr>
            <p:ph type="body" sz="quarter" idx="1"/>
          </p:nvPr>
        </p:nvSpPr>
        <p:spPr>
          <a:xfrm>
            <a:off x="500034" y="1000108"/>
            <a:ext cx="3657600" cy="658368"/>
          </a:xfrm>
        </p:spPr>
        <p:txBody>
          <a:bodyPr/>
          <a:lstStyle/>
          <a:p>
            <a:pPr algn="ctr"/>
            <a:r>
              <a:rPr lang="en-GB" sz="2800" dirty="0" smtClean="0">
                <a:latin typeface="Calibri" pitchFamily="34" charset="0"/>
              </a:rPr>
              <a:t>Synchronous  Tools</a:t>
            </a:r>
            <a:endParaRPr lang="en-GB" sz="2800" dirty="0">
              <a:latin typeface="Calibri" pitchFamily="34" charset="0"/>
            </a:endParaRPr>
          </a:p>
        </p:txBody>
      </p:sp>
      <p:sp>
        <p:nvSpPr>
          <p:cNvPr id="6" name="Text Placeholder 5"/>
          <p:cNvSpPr>
            <a:spLocks noGrp="1"/>
          </p:cNvSpPr>
          <p:nvPr>
            <p:ph type="body" sz="quarter" idx="3"/>
          </p:nvPr>
        </p:nvSpPr>
        <p:spPr>
          <a:xfrm>
            <a:off x="4357686" y="1000108"/>
            <a:ext cx="3657600" cy="658368"/>
          </a:xfrm>
        </p:spPr>
        <p:txBody>
          <a:bodyPr/>
          <a:lstStyle/>
          <a:p>
            <a:pPr algn="ctr"/>
            <a:r>
              <a:rPr lang="en-GB" sz="2800" dirty="0" smtClean="0">
                <a:latin typeface="Calibri" pitchFamily="34" charset="0"/>
              </a:rPr>
              <a:t>Asynchronous Tools</a:t>
            </a:r>
            <a:endParaRPr lang="en-GB" sz="2800" dirty="0">
              <a:latin typeface="Calibri" pitchFamily="34" charset="0"/>
            </a:endParaRPr>
          </a:p>
        </p:txBody>
      </p:sp>
      <p:sp>
        <p:nvSpPr>
          <p:cNvPr id="7" name="TextBox 6"/>
          <p:cNvSpPr txBox="1"/>
          <p:nvPr/>
        </p:nvSpPr>
        <p:spPr>
          <a:xfrm>
            <a:off x="500034" y="6286520"/>
            <a:ext cx="7572428" cy="461665"/>
          </a:xfrm>
          <a:prstGeom prst="rect">
            <a:avLst/>
          </a:prstGeom>
          <a:noFill/>
          <a:ln w="19050">
            <a:solidFill>
              <a:srgbClr val="7030A0"/>
            </a:solidFill>
          </a:ln>
        </p:spPr>
        <p:txBody>
          <a:bodyPr wrap="square" rtlCol="0">
            <a:spAutoFit/>
          </a:bodyPr>
          <a:lstStyle/>
          <a:p>
            <a:pPr algn="ctr"/>
            <a:r>
              <a:rPr lang="en-GB" sz="2400" b="1" dirty="0" smtClean="0">
                <a:solidFill>
                  <a:srgbClr val="7030A0"/>
                </a:solidFill>
                <a:latin typeface="Calibri" pitchFamily="34" charset="0"/>
              </a:rPr>
              <a:t>Different online tools used at different universities</a:t>
            </a:r>
            <a:endParaRPr lang="en-GB" sz="2400" b="1" dirty="0">
              <a:solidFill>
                <a:srgbClr val="7030A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blinds(horizontal)">
                                      <p:cBhvr>
                                        <p:cTn id="34" dur="500"/>
                                        <p:tgtEl>
                                          <p:spTgt spid="4">
                                            <p:txEl>
                                              <p:pRg st="0" end="0"/>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blinds(horizontal)">
                                      <p:cBhvr>
                                        <p:cTn id="37" dur="500"/>
                                        <p:tgtEl>
                                          <p:spTgt spid="4">
                                            <p:txEl>
                                              <p:pRg st="1" end="1"/>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blinds(horizontal)">
                                      <p:cBhvr>
                                        <p:cTn id="40" dur="500"/>
                                        <p:tgtEl>
                                          <p:spTgt spid="4">
                                            <p:txEl>
                                              <p:pRg st="2" end="2"/>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blinds(horizontal)">
                                      <p:cBhvr>
                                        <p:cTn id="43" dur="500"/>
                                        <p:tgtEl>
                                          <p:spTgt spid="4">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blinds(horizontal)">
                                      <p:cBhvr>
                                        <p:cTn id="48" dur="500"/>
                                        <p:tgtEl>
                                          <p:spTgt spid="4">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Effect transition="in" filter="blinds(horizontal)">
                                      <p:cBhvr>
                                        <p:cTn id="53" dur="500"/>
                                        <p:tgtEl>
                                          <p:spTgt spid="4">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blinds(horizontal)">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8258204" cy="5545282"/>
          </a:xfrm>
          <a:solidFill>
            <a:schemeClr val="accent1">
              <a:lumMod val="20000"/>
              <a:lumOff val="80000"/>
            </a:schemeClr>
          </a:solidFill>
          <a:ln w="50800" cmpd="thickThin">
            <a:solidFill>
              <a:srgbClr val="00B050"/>
            </a:solidFill>
          </a:ln>
        </p:spPr>
        <p:txBody>
          <a:bodyPr>
            <a:normAutofit lnSpcReduction="10000"/>
          </a:bodyPr>
          <a:lstStyle/>
          <a:p>
            <a:r>
              <a:rPr lang="en-GB" sz="2000" b="1" dirty="0" smtClean="0">
                <a:latin typeface="Calibri" pitchFamily="34" charset="0"/>
              </a:rPr>
              <a:t>A Mixture of Synchronous and Asynchronous Tools </a:t>
            </a:r>
            <a:r>
              <a:rPr lang="en-GB" sz="1800" dirty="0" smtClean="0">
                <a:latin typeface="Calibri" pitchFamily="34" charset="0"/>
              </a:rPr>
              <a:t>- works well for many groups, different tools for different functions</a:t>
            </a:r>
          </a:p>
          <a:p>
            <a:r>
              <a:rPr lang="en-GB" sz="2000" b="1" dirty="0" smtClean="0">
                <a:latin typeface="Calibri" pitchFamily="34" charset="0"/>
              </a:rPr>
              <a:t>The Power of Facebook </a:t>
            </a:r>
            <a:r>
              <a:rPr lang="en-GB" sz="1800" dirty="0" smtClean="0">
                <a:latin typeface="Calibri" pitchFamily="34" charset="0"/>
              </a:rPr>
              <a:t>– preference for tools otherwise used for social networking, e.g. Facebook, Skype, email, </a:t>
            </a:r>
            <a:r>
              <a:rPr lang="en-GB" sz="1800" dirty="0" err="1" smtClean="0">
                <a:latin typeface="Calibri" pitchFamily="34" charset="0"/>
              </a:rPr>
              <a:t>Whatsapp</a:t>
            </a:r>
            <a:endParaRPr lang="en-GB" sz="1800" dirty="0" smtClean="0">
              <a:latin typeface="Calibri" pitchFamily="34" charset="0"/>
            </a:endParaRPr>
          </a:p>
          <a:p>
            <a:pPr>
              <a:buNone/>
            </a:pPr>
            <a:endParaRPr lang="en-GB" sz="2200" dirty="0" smtClean="0">
              <a:latin typeface="Calibri" pitchFamily="34" charset="0"/>
            </a:endParaRPr>
          </a:p>
          <a:p>
            <a:pPr>
              <a:buNone/>
            </a:pPr>
            <a:endParaRPr lang="en-GB" sz="2200" dirty="0" smtClean="0">
              <a:latin typeface="Calibri" pitchFamily="34" charset="0"/>
            </a:endParaRPr>
          </a:p>
          <a:p>
            <a:pPr>
              <a:buNone/>
            </a:pPr>
            <a:endParaRPr lang="en-GB" sz="2200" dirty="0" smtClean="0">
              <a:latin typeface="Calibri" pitchFamily="34" charset="0"/>
            </a:endParaRPr>
          </a:p>
          <a:p>
            <a:pPr>
              <a:buNone/>
            </a:pPr>
            <a:endParaRPr lang="en-GB" sz="2200" dirty="0" smtClean="0">
              <a:latin typeface="Calibri" pitchFamily="34" charset="0"/>
            </a:endParaRPr>
          </a:p>
          <a:p>
            <a:pPr>
              <a:buNone/>
            </a:pPr>
            <a:endParaRPr lang="en-GB" sz="2200" dirty="0" smtClean="0">
              <a:latin typeface="Calibri" pitchFamily="34" charset="0"/>
            </a:endParaRPr>
          </a:p>
          <a:p>
            <a:pPr>
              <a:buNone/>
            </a:pPr>
            <a:endParaRPr lang="en-GB" sz="2000" b="1" dirty="0" smtClean="0">
              <a:latin typeface="Calibri" pitchFamily="34" charset="0"/>
            </a:endParaRPr>
          </a:p>
          <a:p>
            <a:pPr>
              <a:buNone/>
            </a:pPr>
            <a:endParaRPr lang="en-GB" sz="2000" b="1" dirty="0" smtClean="0">
              <a:latin typeface="Calibri" pitchFamily="34" charset="0"/>
            </a:endParaRPr>
          </a:p>
          <a:p>
            <a:r>
              <a:rPr lang="en-GB" sz="2000" b="1" dirty="0" smtClean="0">
                <a:latin typeface="Calibri" pitchFamily="34" charset="0"/>
              </a:rPr>
              <a:t>The Value of Face-to-Face Time </a:t>
            </a:r>
            <a:r>
              <a:rPr lang="en-GB" sz="1800" dirty="0" smtClean="0">
                <a:latin typeface="Calibri" pitchFamily="34" charset="0"/>
              </a:rPr>
              <a:t>– proven success of online tools, however many still express wish for more f-2-f group meetings</a:t>
            </a:r>
          </a:p>
          <a:p>
            <a:pPr>
              <a:buNone/>
            </a:pPr>
            <a:endParaRPr lang="en-GB" sz="1800" dirty="0" smtClean="0">
              <a:latin typeface="Calibri" pitchFamily="34" charset="0"/>
            </a:endParaRPr>
          </a:p>
          <a:p>
            <a:pPr marL="0" indent="0">
              <a:buNone/>
            </a:pPr>
            <a:r>
              <a:rPr lang="en-GB" sz="2200" b="1" dirty="0" smtClean="0">
                <a:solidFill>
                  <a:srgbClr val="7030A0"/>
                </a:solidFill>
                <a:latin typeface="Calibri" pitchFamily="34" charset="0"/>
              </a:rPr>
              <a:t>How can we facilitate the arrangement of face-to-face student group meetings when there is not a time slot formally scheduled?</a:t>
            </a:r>
          </a:p>
          <a:p>
            <a:endParaRPr lang="en-GB" dirty="0"/>
          </a:p>
        </p:txBody>
      </p:sp>
      <p:sp>
        <p:nvSpPr>
          <p:cNvPr id="2" name="Title 1"/>
          <p:cNvSpPr>
            <a:spLocks noGrp="1"/>
          </p:cNvSpPr>
          <p:nvPr>
            <p:ph type="title"/>
          </p:nvPr>
        </p:nvSpPr>
        <p:spPr>
          <a:xfrm>
            <a:off x="428596" y="357166"/>
            <a:ext cx="7467600" cy="584775"/>
          </a:xfrm>
        </p:spPr>
        <p:txBody>
          <a:bodyPr>
            <a:spAutoFit/>
          </a:bodyPr>
          <a:lstStyle/>
          <a:p>
            <a:r>
              <a:rPr lang="en-GB" sz="3200" b="1" dirty="0" smtClean="0">
                <a:solidFill>
                  <a:srgbClr val="002060"/>
                </a:solidFill>
                <a:latin typeface="Calibri" pitchFamily="34" charset="0"/>
              </a:rPr>
              <a:t>Some Key Findings</a:t>
            </a:r>
            <a:endParaRPr lang="en-GB" b="1" dirty="0">
              <a:solidFill>
                <a:srgbClr val="002060"/>
              </a:solidFill>
            </a:endParaRPr>
          </a:p>
        </p:txBody>
      </p:sp>
      <p:sp>
        <p:nvSpPr>
          <p:cNvPr id="4" name="Rectangle 3"/>
          <p:cNvSpPr/>
          <p:nvPr/>
        </p:nvSpPr>
        <p:spPr>
          <a:xfrm>
            <a:off x="214282" y="2357430"/>
            <a:ext cx="3286148" cy="2062103"/>
          </a:xfrm>
          <a:prstGeom prst="rect">
            <a:avLst/>
          </a:prstGeom>
          <a:solidFill>
            <a:schemeClr val="accent1">
              <a:lumMod val="40000"/>
              <a:lumOff val="60000"/>
            </a:schemeClr>
          </a:solidFill>
          <a:ln w="19050">
            <a:solidFill>
              <a:schemeClr val="accent1"/>
            </a:solidFill>
          </a:ln>
        </p:spPr>
        <p:txBody>
          <a:bodyPr wrap="square">
            <a:spAutoFit/>
          </a:bodyPr>
          <a:lstStyle/>
          <a:p>
            <a:pPr lvl="0"/>
            <a:r>
              <a:rPr lang="en-GB" sz="1600" dirty="0" smtClean="0">
                <a:latin typeface="Calibri" pitchFamily="34" charset="0"/>
              </a:rPr>
              <a:t>“Blackboard proved to be more difficult for communicating, so my group switched to Facebook. Once we used Facebook we all found communicating quick and effective”.</a:t>
            </a:r>
          </a:p>
          <a:p>
            <a:pPr lvl="0"/>
            <a:endParaRPr lang="en-GB" sz="1600" dirty="0" smtClean="0">
              <a:latin typeface="Calibri" pitchFamily="34" charset="0"/>
            </a:endParaRPr>
          </a:p>
          <a:p>
            <a:pPr lvl="0"/>
            <a:r>
              <a:rPr lang="en-GB" sz="1600" dirty="0" smtClean="0">
                <a:latin typeface="Calibri" pitchFamily="34" charset="0"/>
              </a:rPr>
              <a:t>“The functions are rigid and limited compared to other online platforms”.</a:t>
            </a:r>
            <a:endParaRPr lang="en-GB" sz="1600" dirty="0">
              <a:latin typeface="Calibri" pitchFamily="34" charset="0"/>
            </a:endParaRPr>
          </a:p>
        </p:txBody>
      </p:sp>
      <p:sp>
        <p:nvSpPr>
          <p:cNvPr id="5" name="Rectangle 4"/>
          <p:cNvSpPr/>
          <p:nvPr/>
        </p:nvSpPr>
        <p:spPr>
          <a:xfrm rot="20915151">
            <a:off x="3798991" y="2177982"/>
            <a:ext cx="4890220" cy="2062103"/>
          </a:xfrm>
          <a:prstGeom prst="rect">
            <a:avLst/>
          </a:prstGeom>
          <a:blipFill dpi="0" rotWithShape="1">
            <a:blip r:embed="rId3" cstate="print">
              <a:alphaModFix amt="40000"/>
            </a:blip>
            <a:srcRect/>
            <a:stretch>
              <a:fillRect/>
            </a:stretch>
          </a:blipFill>
          <a:ln w="19050">
            <a:solidFill>
              <a:srgbClr val="002060"/>
            </a:solidFill>
          </a:ln>
        </p:spPr>
        <p:txBody>
          <a:bodyPr wrap="square">
            <a:spAutoFit/>
          </a:bodyPr>
          <a:lstStyle/>
          <a:p>
            <a:pPr lvl="0"/>
            <a:r>
              <a:rPr lang="en-GB" sz="1600" b="1" dirty="0" smtClean="0">
                <a:latin typeface="Calibri" pitchFamily="34" charset="0"/>
              </a:rPr>
              <a:t>“All of our group meetings, group works and group documents are planned and shared by Facebook. It is convenient and updated easily every day.”</a:t>
            </a:r>
          </a:p>
          <a:p>
            <a:pPr lvl="0"/>
            <a:endParaRPr lang="en-GB" sz="1600" b="1" dirty="0" smtClean="0">
              <a:latin typeface="Calibri" pitchFamily="34" charset="0"/>
            </a:endParaRPr>
          </a:p>
          <a:p>
            <a:pPr lvl="0"/>
            <a:r>
              <a:rPr lang="en-GB" sz="1600" b="1" dirty="0" smtClean="0">
                <a:latin typeface="Calibri" pitchFamily="34" charset="0"/>
              </a:rPr>
              <a:t>“People are always on Facebook so it was fast to communicate. It helped the group to keep in contact regularly and research was posted on the page so there was effective communication between ideas”.</a:t>
            </a:r>
            <a:endParaRPr lang="en-GB" sz="16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blinds(horizontal)">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467600" cy="646331"/>
          </a:xfrm>
        </p:spPr>
        <p:txBody>
          <a:bodyPr>
            <a:spAutoFit/>
          </a:bodyPr>
          <a:lstStyle/>
          <a:p>
            <a:r>
              <a:rPr lang="en-GB" sz="3600" b="1" dirty="0" smtClean="0">
                <a:solidFill>
                  <a:srgbClr val="0070C0"/>
                </a:solidFill>
                <a:latin typeface="Calibri" pitchFamily="34" charset="0"/>
              </a:rPr>
              <a:t>4. Online </a:t>
            </a:r>
            <a:r>
              <a:rPr lang="en-GB" sz="3600" b="1" u="sng" dirty="0" smtClean="0">
                <a:solidFill>
                  <a:srgbClr val="0070C0"/>
                </a:solidFill>
                <a:latin typeface="Calibri" pitchFamily="34" charset="0"/>
              </a:rPr>
              <a:t>Facilitation</a:t>
            </a:r>
            <a:endParaRPr lang="en-GB" sz="3600" b="1" u="sng" dirty="0">
              <a:solidFill>
                <a:srgbClr val="0070C0"/>
              </a:solidFill>
              <a:latin typeface="Calibri" pitchFamily="34" charset="0"/>
            </a:endParaRPr>
          </a:p>
        </p:txBody>
      </p:sp>
      <p:sp>
        <p:nvSpPr>
          <p:cNvPr id="3" name="Content Placeholder 2"/>
          <p:cNvSpPr>
            <a:spLocks noGrp="1"/>
          </p:cNvSpPr>
          <p:nvPr>
            <p:ph sz="quarter" idx="1"/>
          </p:nvPr>
        </p:nvSpPr>
        <p:spPr>
          <a:xfrm>
            <a:off x="457200" y="1285860"/>
            <a:ext cx="7615262" cy="5188092"/>
          </a:xfrm>
          <a:blipFill dpi="0" rotWithShape="1">
            <a:blip r:embed="rId3" cstate="print">
              <a:alphaModFix amt="45000"/>
            </a:blip>
            <a:srcRect/>
            <a:stretch>
              <a:fillRect/>
            </a:stretch>
          </a:blipFill>
          <a:ln w="50800" cmpd="thickThin">
            <a:solidFill>
              <a:srgbClr val="00B050"/>
            </a:solidFill>
          </a:ln>
        </p:spPr>
        <p:txBody>
          <a:bodyPr>
            <a:normAutofit/>
          </a:bodyPr>
          <a:lstStyle/>
          <a:p>
            <a:r>
              <a:rPr lang="en-GB" sz="2200" dirty="0" smtClean="0">
                <a:latin typeface="Calibri" pitchFamily="34" charset="0"/>
              </a:rPr>
              <a:t>Staff and student interaction</a:t>
            </a:r>
          </a:p>
          <a:p>
            <a:r>
              <a:rPr lang="en-GB" sz="2200" dirty="0" smtClean="0">
                <a:latin typeface="Calibri" pitchFamily="34" charset="0"/>
              </a:rPr>
              <a:t>Traditional role of facilitator:</a:t>
            </a:r>
          </a:p>
          <a:p>
            <a:pPr lvl="1"/>
            <a:r>
              <a:rPr lang="en-GB" sz="1900" dirty="0" smtClean="0">
                <a:latin typeface="Calibri" pitchFamily="34" charset="0"/>
              </a:rPr>
              <a:t>facilitating group process and PBL learning environment; </a:t>
            </a:r>
          </a:p>
          <a:p>
            <a:pPr lvl="1"/>
            <a:r>
              <a:rPr lang="en-GB" sz="1900" dirty="0" smtClean="0">
                <a:latin typeface="Calibri" pitchFamily="34" charset="0"/>
              </a:rPr>
              <a:t>monitoring, evaluating and steering student discussions; </a:t>
            </a:r>
          </a:p>
          <a:p>
            <a:pPr lvl="1"/>
            <a:r>
              <a:rPr lang="en-GB" sz="1900" dirty="0" smtClean="0">
                <a:latin typeface="Calibri" pitchFamily="34" charset="0"/>
              </a:rPr>
              <a:t>providing guidance and case study data; </a:t>
            </a:r>
          </a:p>
          <a:p>
            <a:pPr lvl="1"/>
            <a:r>
              <a:rPr lang="en-GB" sz="1900" dirty="0" smtClean="0">
                <a:latin typeface="Calibri" pitchFamily="34" charset="0"/>
              </a:rPr>
              <a:t>helping to resolve group conflicts; </a:t>
            </a:r>
          </a:p>
          <a:p>
            <a:pPr lvl="1"/>
            <a:r>
              <a:rPr lang="en-GB" sz="1900" dirty="0" smtClean="0">
                <a:latin typeface="Calibri" pitchFamily="34" charset="0"/>
              </a:rPr>
              <a:t>providing group support and answering questions.</a:t>
            </a:r>
          </a:p>
          <a:p>
            <a:pPr marL="0" lvl="1" indent="0">
              <a:spcBef>
                <a:spcPts val="600"/>
              </a:spcBef>
              <a:buSzPct val="70000"/>
              <a:buNone/>
            </a:pPr>
            <a:r>
              <a:rPr lang="en-GB" sz="2400" b="1" dirty="0" smtClean="0">
                <a:solidFill>
                  <a:srgbClr val="7030A0"/>
                </a:solidFill>
                <a:latin typeface="Calibri" pitchFamily="34" charset="0"/>
              </a:rPr>
              <a:t>When group-facilitator contact time is more limited, how do facilitators go about providing support to groups?</a:t>
            </a:r>
          </a:p>
          <a:p>
            <a:pPr marL="0" lvl="1" indent="0">
              <a:spcBef>
                <a:spcPts val="600"/>
              </a:spcBef>
              <a:buSzPct val="70000"/>
              <a:buNone/>
            </a:pPr>
            <a:endParaRPr lang="en-GB" sz="2200" dirty="0" smtClean="0">
              <a:latin typeface="Calibri" pitchFamily="34" charset="0"/>
            </a:endParaRPr>
          </a:p>
          <a:p>
            <a:r>
              <a:rPr lang="en-GB" sz="2200" dirty="0" smtClean="0">
                <a:latin typeface="Calibri" pitchFamily="34" charset="0"/>
              </a:rPr>
              <a:t>One approach... </a:t>
            </a:r>
            <a:r>
              <a:rPr lang="en-GB" sz="2200" b="1" dirty="0" smtClean="0">
                <a:solidFill>
                  <a:srgbClr val="002060"/>
                </a:solidFill>
                <a:latin typeface="Calibri" pitchFamily="34" charset="0"/>
              </a:rPr>
              <a:t>ONLINE FACILITATION</a:t>
            </a:r>
          </a:p>
          <a:p>
            <a:r>
              <a:rPr lang="en-GB" sz="2200" dirty="0" smtClean="0">
                <a:latin typeface="Calibri" pitchFamily="34" charset="0"/>
              </a:rPr>
              <a:t>PBL facilitator is part of online PBL-group discussion space</a:t>
            </a:r>
          </a:p>
          <a:p>
            <a:r>
              <a:rPr lang="en-GB" sz="2200" dirty="0" smtClean="0">
                <a:latin typeface="Calibri" pitchFamily="34" charset="0"/>
              </a:rPr>
              <a:t>Performs all the same functions but online</a:t>
            </a:r>
          </a:p>
          <a:p>
            <a:pPr marL="0" lvl="1" indent="0">
              <a:buNone/>
            </a:pPr>
            <a:endParaRPr lang="en-GB" sz="19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7467600" cy="553998"/>
          </a:xfrm>
        </p:spPr>
        <p:txBody>
          <a:bodyPr>
            <a:spAutoFit/>
          </a:bodyPr>
          <a:lstStyle/>
          <a:p>
            <a:r>
              <a:rPr lang="en-GB" b="1" dirty="0" smtClean="0">
                <a:solidFill>
                  <a:srgbClr val="002060"/>
                </a:solidFill>
                <a:latin typeface="Calibri" pitchFamily="34" charset="0"/>
              </a:rPr>
              <a:t>The Online Facilitation Approach</a:t>
            </a:r>
            <a:endParaRPr lang="en-GB" b="1" dirty="0">
              <a:solidFill>
                <a:srgbClr val="002060"/>
              </a:solidFill>
              <a:latin typeface="Calibri" pitchFamily="34" charset="0"/>
            </a:endParaRPr>
          </a:p>
        </p:txBody>
      </p:sp>
      <p:sp>
        <p:nvSpPr>
          <p:cNvPr id="3" name="Content Placeholder 2"/>
          <p:cNvSpPr>
            <a:spLocks noGrp="1"/>
          </p:cNvSpPr>
          <p:nvPr>
            <p:ph sz="quarter" idx="1"/>
          </p:nvPr>
        </p:nvSpPr>
        <p:spPr>
          <a:xfrm>
            <a:off x="457200" y="1000108"/>
            <a:ext cx="3657600" cy="5432256"/>
          </a:xfrm>
          <a:blipFill>
            <a:blip r:embed="rId3" cstate="print"/>
            <a:tile tx="0" ty="0" sx="100000" sy="100000" flip="none" algn="tl"/>
          </a:blipFill>
          <a:ln w="50800" cmpd="thickThin">
            <a:solidFill>
              <a:srgbClr val="00B050"/>
            </a:solidFill>
          </a:ln>
        </p:spPr>
        <p:txBody>
          <a:bodyPr wrap="square">
            <a:spAutoFit/>
          </a:bodyPr>
          <a:lstStyle/>
          <a:p>
            <a:pPr algn="ctr">
              <a:buNone/>
            </a:pPr>
            <a:r>
              <a:rPr lang="en-GB" b="1" dirty="0" smtClean="0">
                <a:solidFill>
                  <a:srgbClr val="002060"/>
                </a:solidFill>
                <a:latin typeface="Calibri" pitchFamily="34" charset="0"/>
              </a:rPr>
              <a:t>VLE FACILITATION</a:t>
            </a:r>
          </a:p>
          <a:p>
            <a:r>
              <a:rPr lang="en-GB" sz="2000" dirty="0" smtClean="0">
                <a:latin typeface="Calibri" pitchFamily="34" charset="0"/>
              </a:rPr>
              <a:t>Keele module, ca. 40 students, 7 groups</a:t>
            </a:r>
          </a:p>
          <a:p>
            <a:r>
              <a:rPr lang="en-GB" sz="2000" dirty="0" smtClean="0">
                <a:latin typeface="Calibri" pitchFamily="34" charset="0"/>
              </a:rPr>
              <a:t>Online discussion forum</a:t>
            </a:r>
          </a:p>
          <a:p>
            <a:r>
              <a:rPr lang="en-GB" sz="2000" dirty="0" smtClean="0">
                <a:latin typeface="Calibri" pitchFamily="34" charset="0"/>
              </a:rPr>
              <a:t>Set minimum amount of words/entries per week</a:t>
            </a:r>
          </a:p>
          <a:p>
            <a:r>
              <a:rPr lang="en-GB" sz="2000" dirty="0" smtClean="0">
                <a:latin typeface="Calibri" pitchFamily="34" charset="0"/>
              </a:rPr>
              <a:t>VLE not a daily online habit</a:t>
            </a:r>
          </a:p>
          <a:p>
            <a:r>
              <a:rPr lang="en-GB" sz="2000" dirty="0" smtClean="0">
                <a:latin typeface="Calibri" pitchFamily="34" charset="0"/>
              </a:rPr>
              <a:t>Interaction more coerced than fluid</a:t>
            </a:r>
          </a:p>
          <a:p>
            <a:r>
              <a:rPr lang="en-GB" sz="2000" dirty="0" smtClean="0">
                <a:latin typeface="Calibri" pitchFamily="34" charset="0"/>
              </a:rPr>
              <a:t>Harder to actively manage PBL groups</a:t>
            </a:r>
          </a:p>
          <a:p>
            <a:pPr marL="0" indent="0">
              <a:buNone/>
            </a:pPr>
            <a:r>
              <a:rPr lang="en-GB" sz="2200" b="1" dirty="0" smtClean="0">
                <a:solidFill>
                  <a:schemeClr val="accent2">
                    <a:lumMod val="75000"/>
                  </a:schemeClr>
                </a:solidFill>
                <a:latin typeface="Calibri" pitchFamily="34" charset="0"/>
              </a:rPr>
              <a:t>The following year students were given the option of using VLE or Facebook discussion groups...</a:t>
            </a:r>
          </a:p>
        </p:txBody>
      </p:sp>
      <p:sp>
        <p:nvSpPr>
          <p:cNvPr id="4" name="Content Placeholder 3"/>
          <p:cNvSpPr>
            <a:spLocks noGrp="1"/>
          </p:cNvSpPr>
          <p:nvPr>
            <p:ph sz="quarter" idx="2"/>
          </p:nvPr>
        </p:nvSpPr>
        <p:spPr>
          <a:xfrm>
            <a:off x="4270248" y="1000108"/>
            <a:ext cx="4445156" cy="5429288"/>
          </a:xfrm>
          <a:blipFill>
            <a:blip r:embed="rId3" cstate="print"/>
            <a:tile tx="0" ty="0" sx="100000" sy="100000" flip="none" algn="tl"/>
          </a:blipFill>
          <a:ln w="50800" cmpd="thickThin">
            <a:solidFill>
              <a:srgbClr val="00B050"/>
            </a:solidFill>
          </a:ln>
        </p:spPr>
        <p:txBody>
          <a:bodyPr>
            <a:normAutofit lnSpcReduction="10000"/>
          </a:bodyPr>
          <a:lstStyle/>
          <a:p>
            <a:pPr algn="ctr">
              <a:buNone/>
            </a:pPr>
            <a:r>
              <a:rPr lang="en-GB" b="1" dirty="0" smtClean="0">
                <a:solidFill>
                  <a:srgbClr val="002060"/>
                </a:solidFill>
                <a:latin typeface="Calibri" pitchFamily="34" charset="0"/>
              </a:rPr>
              <a:t>FACEBOOK FACILITATION</a:t>
            </a:r>
          </a:p>
          <a:p>
            <a:r>
              <a:rPr lang="en-GB" sz="2200" dirty="0" smtClean="0">
                <a:latin typeface="Calibri" pitchFamily="34" charset="0"/>
              </a:rPr>
              <a:t>Same module set-up</a:t>
            </a:r>
          </a:p>
          <a:p>
            <a:r>
              <a:rPr lang="en-GB" sz="2200" dirty="0" smtClean="0">
                <a:latin typeface="Calibri" pitchFamily="34" charset="0"/>
              </a:rPr>
              <a:t>Facilitator member of group</a:t>
            </a:r>
          </a:p>
          <a:p>
            <a:r>
              <a:rPr lang="en-GB" sz="2200" dirty="0" smtClean="0">
                <a:latin typeface="Calibri" pitchFamily="34" charset="0"/>
              </a:rPr>
              <a:t>No need for becoming ‘friends’</a:t>
            </a:r>
          </a:p>
          <a:p>
            <a:r>
              <a:rPr lang="en-GB" sz="2200" dirty="0" smtClean="0">
                <a:latin typeface="Calibri" pitchFamily="34" charset="0"/>
              </a:rPr>
              <a:t>Oversees all group communication, easy interaction, regular contact</a:t>
            </a:r>
          </a:p>
          <a:p>
            <a:r>
              <a:rPr lang="en-GB" sz="2200" dirty="0" smtClean="0">
                <a:latin typeface="Calibri" pitchFamily="34" charset="0"/>
              </a:rPr>
              <a:t>Identify groups needing support</a:t>
            </a:r>
          </a:p>
          <a:p>
            <a:r>
              <a:rPr lang="en-GB" sz="2200" dirty="0" smtClean="0">
                <a:latin typeface="Calibri" pitchFamily="34" charset="0"/>
              </a:rPr>
              <a:t>Students said they liked being ‘watched over’, it was a ‘safe environment’, the level of facilitation was ‘just right’</a:t>
            </a:r>
          </a:p>
          <a:p>
            <a:r>
              <a:rPr lang="en-GB" sz="2200" dirty="0" smtClean="0">
                <a:latin typeface="Calibri" pitchFamily="34" charset="0"/>
              </a:rPr>
              <a:t>Students use Facebook daily for social networking</a:t>
            </a:r>
          </a:p>
          <a:p>
            <a:r>
              <a:rPr lang="en-GB" sz="2200" b="1" dirty="0" smtClean="0">
                <a:latin typeface="Calibri" pitchFamily="34" charset="0"/>
              </a:rPr>
              <a:t>One facilitator can effectively manage several groups</a:t>
            </a:r>
          </a:p>
        </p:txBody>
      </p:sp>
      <p:sp>
        <p:nvSpPr>
          <p:cNvPr id="6" name="TextBox 5"/>
          <p:cNvSpPr txBox="1"/>
          <p:nvPr/>
        </p:nvSpPr>
        <p:spPr>
          <a:xfrm rot="21164943">
            <a:off x="1360504" y="2950668"/>
            <a:ext cx="6103860" cy="1569660"/>
          </a:xfrm>
          <a:prstGeom prst="rect">
            <a:avLst/>
          </a:prstGeom>
          <a:solidFill>
            <a:schemeClr val="accent3">
              <a:lumMod val="60000"/>
              <a:lumOff val="40000"/>
            </a:schemeClr>
          </a:solidFill>
          <a:ln w="25400">
            <a:solidFill>
              <a:srgbClr val="FFC000"/>
            </a:solidFill>
          </a:ln>
        </p:spPr>
        <p:txBody>
          <a:bodyPr wrap="square" rtlCol="0">
            <a:spAutoFit/>
          </a:bodyPr>
          <a:lstStyle/>
          <a:p>
            <a:pPr lvl="0"/>
            <a:r>
              <a:rPr lang="en-GB" sz="2400" dirty="0" smtClean="0">
                <a:latin typeface="Calibri" pitchFamily="34" charset="0"/>
              </a:rPr>
              <a:t>“I liked the way we could easily communicate with the facilitator via Facebook as this meant we got quick and effective replies to any questions we had.”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linds(horizont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linds(horizont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linds(horizontal)">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blinds(horizontal)">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blinds(horizontal)">
                                      <p:cBhvr>
                                        <p:cTn id="62" dur="5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blinds(horizontal)">
                                      <p:cBhvr>
                                        <p:cTn id="67" dur="500"/>
                                        <p:tgtEl>
                                          <p:spTgt spid="4">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
                                            <p:txEl>
                                              <p:pRg st="7" end="7"/>
                                            </p:txEl>
                                          </p:spTgt>
                                        </p:tgtEl>
                                        <p:attrNameLst>
                                          <p:attrName>style.visibility</p:attrName>
                                        </p:attrNameLst>
                                      </p:cBhvr>
                                      <p:to>
                                        <p:strVal val="visible"/>
                                      </p:to>
                                    </p:set>
                                    <p:animEffect transition="in" filter="blinds(horizontal)">
                                      <p:cBhvr>
                                        <p:cTn id="72" dur="500"/>
                                        <p:tgtEl>
                                          <p:spTgt spid="4">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
                                            <p:txEl>
                                              <p:pRg st="8" end="8"/>
                                            </p:txEl>
                                          </p:spTgt>
                                        </p:tgtEl>
                                        <p:attrNameLst>
                                          <p:attrName>style.visibility</p:attrName>
                                        </p:attrNameLst>
                                      </p:cBhvr>
                                      <p:to>
                                        <p:strVal val="visible"/>
                                      </p:to>
                                    </p:set>
                                    <p:animEffect transition="in" filter="blinds(horizontal)">
                                      <p:cBhvr>
                                        <p:cTn id="77" dur="500"/>
                                        <p:tgtEl>
                                          <p:spTgt spid="4">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blinds(horizontal)">
                                      <p:cBhvr>
                                        <p:cTn id="8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467600" cy="553998"/>
          </a:xfrm>
        </p:spPr>
        <p:txBody>
          <a:bodyPr>
            <a:spAutoFit/>
          </a:bodyPr>
          <a:lstStyle/>
          <a:p>
            <a:r>
              <a:rPr lang="en-GB" b="1" dirty="0" smtClean="0">
                <a:solidFill>
                  <a:srgbClr val="002060"/>
                </a:solidFill>
                <a:latin typeface="Calibri" pitchFamily="34" charset="0"/>
              </a:rPr>
              <a:t>Issues To Consider With Facebook Facilitation</a:t>
            </a:r>
            <a:endParaRPr lang="en-GB" b="1" dirty="0">
              <a:solidFill>
                <a:srgbClr val="002060"/>
              </a:solidFill>
              <a:latin typeface="Calibri" pitchFamily="34" charset="0"/>
            </a:endParaRPr>
          </a:p>
        </p:txBody>
      </p:sp>
      <p:sp>
        <p:nvSpPr>
          <p:cNvPr id="3" name="Content Placeholder 2"/>
          <p:cNvSpPr>
            <a:spLocks noGrp="1"/>
          </p:cNvSpPr>
          <p:nvPr>
            <p:ph sz="quarter" idx="1"/>
          </p:nvPr>
        </p:nvSpPr>
        <p:spPr>
          <a:xfrm>
            <a:off x="457200" y="1142984"/>
            <a:ext cx="4614866" cy="5330968"/>
          </a:xfrm>
          <a:solidFill>
            <a:schemeClr val="accent1">
              <a:lumMod val="20000"/>
              <a:lumOff val="80000"/>
            </a:schemeClr>
          </a:solidFill>
          <a:ln w="50800" cmpd="thickThin">
            <a:solidFill>
              <a:srgbClr val="00B050"/>
            </a:solidFill>
          </a:ln>
        </p:spPr>
        <p:txBody>
          <a:bodyPr>
            <a:normAutofit/>
          </a:bodyPr>
          <a:lstStyle/>
          <a:p>
            <a:r>
              <a:rPr lang="en-GB" b="1" dirty="0" smtClean="0">
                <a:solidFill>
                  <a:schemeClr val="accent6">
                    <a:lumMod val="75000"/>
                  </a:schemeClr>
                </a:solidFill>
                <a:latin typeface="Calibri" pitchFamily="34" charset="0"/>
              </a:rPr>
              <a:t>Students Social Space</a:t>
            </a:r>
            <a:r>
              <a:rPr lang="en-GB" dirty="0" smtClean="0">
                <a:solidFill>
                  <a:schemeClr val="accent6">
                    <a:lumMod val="75000"/>
                  </a:schemeClr>
                </a:solidFill>
                <a:latin typeface="Calibri" pitchFamily="34" charset="0"/>
              </a:rPr>
              <a:t> </a:t>
            </a:r>
          </a:p>
          <a:p>
            <a:pPr lvl="1"/>
            <a:r>
              <a:rPr lang="en-GB" sz="1800" dirty="0" smtClean="0">
                <a:latin typeface="Calibri" pitchFamily="34" charset="0"/>
              </a:rPr>
              <a:t>Private social space/privacy issues</a:t>
            </a:r>
          </a:p>
          <a:p>
            <a:pPr lvl="1"/>
            <a:r>
              <a:rPr lang="en-GB" sz="1800" dirty="0" smtClean="0">
                <a:latin typeface="Calibri" pitchFamily="34" charset="0"/>
              </a:rPr>
              <a:t>Facilitator vs. module leader relationship</a:t>
            </a:r>
          </a:p>
          <a:p>
            <a:pPr lvl="1"/>
            <a:r>
              <a:rPr lang="en-GB" sz="1800" dirty="0" smtClean="0">
                <a:latin typeface="Calibri" pitchFamily="34" charset="0"/>
              </a:rPr>
              <a:t>Still preferred over VLE</a:t>
            </a:r>
          </a:p>
          <a:p>
            <a:r>
              <a:rPr lang="en-GB" b="1" dirty="0" smtClean="0">
                <a:solidFill>
                  <a:schemeClr val="accent6">
                    <a:lumMod val="75000"/>
                  </a:schemeClr>
                </a:solidFill>
                <a:latin typeface="Calibri" pitchFamily="34" charset="0"/>
              </a:rPr>
              <a:t>Staff Social Space</a:t>
            </a:r>
            <a:r>
              <a:rPr lang="en-GB" dirty="0" smtClean="0">
                <a:solidFill>
                  <a:schemeClr val="accent6">
                    <a:lumMod val="75000"/>
                  </a:schemeClr>
                </a:solidFill>
                <a:latin typeface="Calibri" pitchFamily="34" charset="0"/>
              </a:rPr>
              <a:t> </a:t>
            </a:r>
          </a:p>
          <a:p>
            <a:pPr lvl="1"/>
            <a:r>
              <a:rPr lang="en-GB" sz="1800" dirty="0" smtClean="0">
                <a:latin typeface="Calibri" pitchFamily="34" charset="0"/>
              </a:rPr>
              <a:t>Privacy settings</a:t>
            </a:r>
          </a:p>
          <a:p>
            <a:pPr lvl="1"/>
            <a:r>
              <a:rPr lang="en-GB" sz="1800" dirty="0" smtClean="0">
                <a:latin typeface="Calibri" pitchFamily="34" charset="0"/>
              </a:rPr>
              <a:t>Being ‘friends’ with students</a:t>
            </a:r>
          </a:p>
          <a:p>
            <a:r>
              <a:rPr lang="en-GB" b="1" dirty="0" smtClean="0">
                <a:solidFill>
                  <a:schemeClr val="accent6">
                    <a:lumMod val="75000"/>
                  </a:schemeClr>
                </a:solidFill>
                <a:latin typeface="Calibri" pitchFamily="34" charset="0"/>
              </a:rPr>
              <a:t>Reporting Problems</a:t>
            </a:r>
            <a:r>
              <a:rPr lang="en-GB" dirty="0" smtClean="0">
                <a:solidFill>
                  <a:schemeClr val="accent6">
                    <a:lumMod val="75000"/>
                  </a:schemeClr>
                </a:solidFill>
                <a:latin typeface="Calibri" pitchFamily="34" charset="0"/>
              </a:rPr>
              <a:t> </a:t>
            </a:r>
          </a:p>
          <a:p>
            <a:pPr lvl="1"/>
            <a:r>
              <a:rPr lang="en-GB" sz="1800" dirty="0" smtClean="0">
                <a:latin typeface="Calibri" pitchFamily="34" charset="0"/>
              </a:rPr>
              <a:t>Confidential problems – official university correspondence</a:t>
            </a:r>
          </a:p>
          <a:p>
            <a:pPr lvl="1"/>
            <a:r>
              <a:rPr lang="en-GB" sz="1800" dirty="0" smtClean="0">
                <a:latin typeface="Calibri" pitchFamily="34" charset="0"/>
              </a:rPr>
              <a:t>Online helpdesk for generic questions</a:t>
            </a:r>
          </a:p>
          <a:p>
            <a:r>
              <a:rPr lang="en-GB" b="1" dirty="0" smtClean="0">
                <a:solidFill>
                  <a:schemeClr val="accent6">
                    <a:lumMod val="75000"/>
                  </a:schemeClr>
                </a:solidFill>
                <a:latin typeface="Calibri" pitchFamily="34" charset="0"/>
              </a:rPr>
              <a:t>Distracting Students </a:t>
            </a:r>
          </a:p>
          <a:p>
            <a:pPr lvl="1"/>
            <a:r>
              <a:rPr lang="en-GB" sz="1800" dirty="0" smtClean="0">
                <a:latin typeface="Calibri" pitchFamily="34" charset="0"/>
              </a:rPr>
              <a:t>Encouraged more online group interaction, many more entries on Facebook than VLE</a:t>
            </a:r>
          </a:p>
        </p:txBody>
      </p:sp>
      <p:pic>
        <p:nvPicPr>
          <p:cNvPr id="1027" name="Picture 3" descr="C:\Users\Sophie-pops\Documents\Green Images\Fotolia_20323884_XS.jpg"/>
          <p:cNvPicPr>
            <a:picLocks noChangeAspect="1" noChangeArrowheads="1"/>
          </p:cNvPicPr>
          <p:nvPr/>
        </p:nvPicPr>
        <p:blipFill>
          <a:blip r:embed="rId3" cstate="print"/>
          <a:srcRect/>
          <a:stretch>
            <a:fillRect/>
          </a:stretch>
        </p:blipFill>
        <p:spPr bwMode="auto">
          <a:xfrm>
            <a:off x="5214942" y="1142984"/>
            <a:ext cx="3011036" cy="4500594"/>
          </a:xfrm>
          <a:prstGeom prst="rect">
            <a:avLst/>
          </a:prstGeom>
          <a:noFill/>
          <a:ln w="25400">
            <a:solidFill>
              <a:srgbClr val="002060"/>
            </a:solidFill>
          </a:ln>
        </p:spPr>
      </p:pic>
      <p:pic>
        <p:nvPicPr>
          <p:cNvPr id="1029" name="Picture 5" descr="C:\Users\Sophie-pops\Documents\Green Images\download.jpg"/>
          <p:cNvPicPr>
            <a:picLocks noChangeAspect="1" noChangeArrowheads="1"/>
          </p:cNvPicPr>
          <p:nvPr/>
        </p:nvPicPr>
        <p:blipFill>
          <a:blip r:embed="rId4" cstate="print"/>
          <a:srcRect/>
          <a:stretch>
            <a:fillRect/>
          </a:stretch>
        </p:blipFill>
        <p:spPr bwMode="auto">
          <a:xfrm rot="20498159">
            <a:off x="4940666" y="5234332"/>
            <a:ext cx="2122728" cy="1322968"/>
          </a:xfrm>
          <a:prstGeom prst="rect">
            <a:avLst/>
          </a:prstGeom>
          <a:noFill/>
          <a:ln w="25400" cmpd="sng">
            <a:solidFill>
              <a:srgbClr val="002060"/>
            </a:solidFill>
          </a:ln>
        </p:spPr>
      </p:pic>
      <p:pic>
        <p:nvPicPr>
          <p:cNvPr id="8" name="Picture 5" descr="C:\Users\Sophie-pops\Documents\Green Images\download.jpg"/>
          <p:cNvPicPr>
            <a:picLocks noChangeAspect="1" noChangeArrowheads="1"/>
          </p:cNvPicPr>
          <p:nvPr/>
        </p:nvPicPr>
        <p:blipFill>
          <a:blip r:embed="rId4" cstate="print"/>
          <a:srcRect/>
          <a:stretch>
            <a:fillRect/>
          </a:stretch>
        </p:blipFill>
        <p:spPr bwMode="auto">
          <a:xfrm rot="1375079">
            <a:off x="6587923" y="1186592"/>
            <a:ext cx="1936177" cy="1206702"/>
          </a:xfrm>
          <a:prstGeom prst="rect">
            <a:avLst/>
          </a:prstGeom>
          <a:noFill/>
          <a:ln w="25400">
            <a:solidFill>
              <a:srgbClr val="00206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linds(horizontal)">
                                      <p:cBhvr>
                                        <p:cTn id="43" dur="500"/>
                                        <p:tgtEl>
                                          <p:spTgt spid="3">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0070C0"/>
                </a:solidFill>
                <a:latin typeface="Calibri" pitchFamily="34" charset="0"/>
              </a:rPr>
              <a:t>Summary...</a:t>
            </a:r>
            <a:endParaRPr lang="en-GB" sz="4000" b="1" dirty="0">
              <a:solidFill>
                <a:srgbClr val="0070C0"/>
              </a:solidFill>
              <a:latin typeface="Calibri" pitchFamily="34" charset="0"/>
            </a:endParaRPr>
          </a:p>
        </p:txBody>
      </p:sp>
      <p:sp>
        <p:nvSpPr>
          <p:cNvPr id="3" name="Content Placeholder 2"/>
          <p:cNvSpPr>
            <a:spLocks noGrp="1"/>
          </p:cNvSpPr>
          <p:nvPr>
            <p:ph sz="quarter" idx="1"/>
          </p:nvPr>
        </p:nvSpPr>
        <p:spPr>
          <a:blipFill>
            <a:blip r:embed="rId3" cstate="print"/>
            <a:tile tx="0" ty="0" sx="100000" sy="100000" flip="none" algn="tl"/>
          </a:blipFill>
          <a:ln w="50800" cmpd="thickThin">
            <a:solidFill>
              <a:srgbClr val="00B050"/>
            </a:solidFill>
          </a:ln>
        </p:spPr>
        <p:txBody>
          <a:bodyPr/>
          <a:lstStyle/>
          <a:p>
            <a:r>
              <a:rPr lang="en-GB" dirty="0" smtClean="0">
                <a:latin typeface="Calibri" pitchFamily="34" charset="0"/>
              </a:rPr>
              <a:t>Online technologies and social media used to make traditional PBL less resource and time intensive </a:t>
            </a:r>
          </a:p>
          <a:p>
            <a:r>
              <a:rPr lang="en-GB" dirty="0" smtClean="0">
                <a:latin typeface="Calibri" pitchFamily="34" charset="0"/>
              </a:rPr>
              <a:t>Develop graduate attributes</a:t>
            </a:r>
          </a:p>
          <a:p>
            <a:r>
              <a:rPr lang="en-GB" dirty="0" smtClean="0">
                <a:latin typeface="Calibri" pitchFamily="34" charset="0"/>
              </a:rPr>
              <a:t>Allowing us to make the most of face-to-face time</a:t>
            </a:r>
          </a:p>
          <a:p>
            <a:r>
              <a:rPr lang="en-GB" dirty="0" smtClean="0">
                <a:latin typeface="Calibri" pitchFamily="34" charset="0"/>
              </a:rPr>
              <a:t>Online:</a:t>
            </a:r>
          </a:p>
          <a:p>
            <a:pPr lvl="1"/>
            <a:r>
              <a:rPr lang="en-GB" b="1" dirty="0" smtClean="0">
                <a:solidFill>
                  <a:srgbClr val="002060"/>
                </a:solidFill>
                <a:latin typeface="Calibri" pitchFamily="34" charset="0"/>
              </a:rPr>
              <a:t>Presentation</a:t>
            </a:r>
          </a:p>
          <a:p>
            <a:pPr lvl="1"/>
            <a:r>
              <a:rPr lang="en-GB" b="1" dirty="0" smtClean="0">
                <a:solidFill>
                  <a:srgbClr val="002060"/>
                </a:solidFill>
                <a:latin typeface="Calibri" pitchFamily="34" charset="0"/>
              </a:rPr>
              <a:t>Delivery</a:t>
            </a:r>
          </a:p>
          <a:p>
            <a:pPr lvl="1"/>
            <a:r>
              <a:rPr lang="en-GB" b="1" dirty="0" smtClean="0">
                <a:solidFill>
                  <a:srgbClr val="002060"/>
                </a:solidFill>
                <a:latin typeface="Calibri" pitchFamily="34" charset="0"/>
              </a:rPr>
              <a:t>Communication and Collaboration</a:t>
            </a:r>
          </a:p>
          <a:p>
            <a:pPr lvl="1"/>
            <a:r>
              <a:rPr lang="en-GB" b="1" dirty="0" smtClean="0">
                <a:solidFill>
                  <a:srgbClr val="002060"/>
                </a:solidFill>
                <a:latin typeface="Calibri" pitchFamily="34" charset="0"/>
              </a:rPr>
              <a:t>Facilitation</a:t>
            </a:r>
          </a:p>
          <a:p>
            <a:r>
              <a:rPr lang="en-GB" dirty="0" smtClean="0">
                <a:latin typeface="Calibri" pitchFamily="34" charset="0"/>
              </a:rPr>
              <a:t>Working out which methods work best, really positive results, well received by students</a:t>
            </a:r>
            <a:endParaRPr lang="en-GB"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linds(horizontal)">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2000240"/>
            <a:ext cx="7286644" cy="2585323"/>
          </a:xfrm>
        </p:spPr>
        <p:txBody>
          <a:bodyPr wrap="square">
            <a:spAutoFit/>
          </a:bodyPr>
          <a:lstStyle/>
          <a:p>
            <a:pPr lvl="0"/>
            <a:r>
              <a:rPr lang="en-GB" sz="4400" dirty="0" smtClean="0">
                <a:latin typeface="Calibri" pitchFamily="34" charset="0"/>
              </a:rPr>
              <a:t>The Role Of Information Technology &amp; Social Media In Hybrid Problem-based Learning </a:t>
            </a:r>
            <a:r>
              <a:rPr lang="en-GB" dirty="0" smtClean="0"/>
              <a:t/>
            </a:r>
            <a:br>
              <a:rPr lang="en-GB" dirty="0" smtClean="0"/>
            </a:br>
            <a:endParaRPr lang="en-GB" dirty="0"/>
          </a:p>
        </p:txBody>
      </p:sp>
      <p:sp>
        <p:nvSpPr>
          <p:cNvPr id="3" name="Subtitle 2"/>
          <p:cNvSpPr>
            <a:spLocks noGrp="1"/>
          </p:cNvSpPr>
          <p:nvPr>
            <p:ph type="subTitle" idx="1"/>
          </p:nvPr>
        </p:nvSpPr>
        <p:spPr>
          <a:xfrm>
            <a:off x="2428860" y="4857760"/>
            <a:ext cx="3357570" cy="1371600"/>
          </a:xfrm>
        </p:spPr>
        <p:txBody>
          <a:bodyPr>
            <a:normAutofit/>
          </a:bodyPr>
          <a:lstStyle/>
          <a:p>
            <a:r>
              <a:rPr lang="en-GB" sz="2800" b="0" dirty="0" smtClean="0">
                <a:latin typeface="Calibri" pitchFamily="34" charset="0"/>
              </a:rPr>
              <a:t>Sophie Bessant</a:t>
            </a:r>
          </a:p>
          <a:p>
            <a:r>
              <a:rPr lang="en-GB" sz="2800" b="0" dirty="0" smtClean="0">
                <a:latin typeface="Calibri" pitchFamily="34" charset="0"/>
              </a:rPr>
              <a:t>Keele University</a:t>
            </a:r>
            <a:endParaRPr lang="en-GB" sz="2800" b="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0070C0"/>
                </a:solidFill>
                <a:latin typeface="Calibri" pitchFamily="34" charset="0"/>
              </a:rPr>
              <a:t>Outline Of Session...</a:t>
            </a:r>
            <a:endParaRPr lang="en-GB" sz="4000" b="1" dirty="0">
              <a:solidFill>
                <a:srgbClr val="0070C0"/>
              </a:solidFill>
              <a:latin typeface="Calibri" pitchFamily="34" charset="0"/>
            </a:endParaRPr>
          </a:p>
        </p:txBody>
      </p:sp>
      <p:sp>
        <p:nvSpPr>
          <p:cNvPr id="3" name="Content Placeholder 2"/>
          <p:cNvSpPr>
            <a:spLocks noGrp="1"/>
          </p:cNvSpPr>
          <p:nvPr>
            <p:ph sz="quarter" idx="1"/>
          </p:nvPr>
        </p:nvSpPr>
        <p:spPr>
          <a:xfrm>
            <a:off x="457200" y="1571612"/>
            <a:ext cx="6257940" cy="4572032"/>
          </a:xfrm>
          <a:blipFill dpi="0" rotWithShape="1">
            <a:blip r:embed="rId3" cstate="print"/>
            <a:srcRect/>
            <a:tile tx="0" ty="0" sx="100000" sy="100000" flip="none" algn="tl"/>
          </a:blipFill>
          <a:ln w="50800" cmpd="thickThin">
            <a:solidFill>
              <a:srgbClr val="00B050"/>
            </a:solidFill>
          </a:ln>
        </p:spPr>
        <p:txBody>
          <a:bodyPr>
            <a:normAutofit lnSpcReduction="10000"/>
          </a:bodyPr>
          <a:lstStyle/>
          <a:p>
            <a:r>
              <a:rPr lang="en-GB" dirty="0" smtClean="0">
                <a:latin typeface="Calibri" pitchFamily="34" charset="0"/>
              </a:rPr>
              <a:t>Why is the use of information technology and social media important in the context of Hybrid-PBL?</a:t>
            </a:r>
          </a:p>
          <a:p>
            <a:r>
              <a:rPr lang="en-GB" dirty="0" smtClean="0">
                <a:latin typeface="Calibri" pitchFamily="34" charset="0"/>
              </a:rPr>
              <a:t>How has ICT and social media been used and trialled during this project?</a:t>
            </a:r>
          </a:p>
          <a:p>
            <a:pPr marL="708660" lvl="1" indent="-342900">
              <a:buClr>
                <a:srgbClr val="00B050"/>
              </a:buClr>
              <a:buSzPct val="100000"/>
              <a:buFont typeface="+mj-lt"/>
              <a:buAutoNum type="arabicPeriod"/>
            </a:pPr>
            <a:r>
              <a:rPr lang="en-GB" sz="2000" dirty="0" smtClean="0">
                <a:latin typeface="Calibri" pitchFamily="34" charset="0"/>
              </a:rPr>
              <a:t>Presentation</a:t>
            </a:r>
          </a:p>
          <a:p>
            <a:pPr marL="708660" lvl="1" indent="-342900">
              <a:buClr>
                <a:srgbClr val="00B050"/>
              </a:buClr>
              <a:buSzPct val="100000"/>
              <a:buFont typeface="+mj-lt"/>
              <a:buAutoNum type="arabicPeriod"/>
            </a:pPr>
            <a:r>
              <a:rPr lang="en-GB" sz="2000" dirty="0" smtClean="0">
                <a:latin typeface="Calibri" pitchFamily="34" charset="0"/>
              </a:rPr>
              <a:t>Delivery</a:t>
            </a:r>
          </a:p>
          <a:p>
            <a:pPr marL="708660" lvl="1" indent="-342900">
              <a:buClr>
                <a:srgbClr val="00B050"/>
              </a:buClr>
              <a:buSzPct val="100000"/>
              <a:buFont typeface="+mj-lt"/>
              <a:buAutoNum type="arabicPeriod"/>
            </a:pPr>
            <a:r>
              <a:rPr lang="en-GB" sz="2000" dirty="0" smtClean="0">
                <a:latin typeface="Calibri" pitchFamily="34" charset="0"/>
              </a:rPr>
              <a:t>Communication and Collaboration</a:t>
            </a:r>
          </a:p>
          <a:p>
            <a:pPr marL="708660" lvl="1" indent="-342900">
              <a:buClr>
                <a:srgbClr val="00B050"/>
              </a:buClr>
              <a:buSzPct val="100000"/>
              <a:buFont typeface="+mj-lt"/>
              <a:buAutoNum type="arabicPeriod"/>
            </a:pPr>
            <a:r>
              <a:rPr lang="en-GB" sz="2000" dirty="0" smtClean="0">
                <a:latin typeface="Calibri" pitchFamily="34" charset="0"/>
              </a:rPr>
              <a:t>Facilitation</a:t>
            </a:r>
          </a:p>
          <a:p>
            <a:pPr marL="708660" lvl="1" indent="-342900">
              <a:buFont typeface="+mj-lt"/>
              <a:buAutoNum type="arabicPeriod"/>
            </a:pPr>
            <a:endParaRPr lang="en-GB" sz="1700" dirty="0" smtClean="0">
              <a:latin typeface="Calibri" pitchFamily="34" charset="0"/>
            </a:endParaRPr>
          </a:p>
          <a:p>
            <a:pPr marL="342900" indent="-342900"/>
            <a:r>
              <a:rPr lang="en-GB" dirty="0" smtClean="0">
                <a:latin typeface="Calibri" pitchFamily="34" charset="0"/>
              </a:rPr>
              <a:t>Any experiences to share or questions to   ask?</a:t>
            </a:r>
            <a:endParaRPr lang="en-GB" dirty="0">
              <a:latin typeface="Calibri" pitchFamily="34" charset="0"/>
            </a:endParaRPr>
          </a:p>
          <a:p>
            <a:endParaRPr lang="en-GB" dirty="0"/>
          </a:p>
        </p:txBody>
      </p:sp>
      <p:pic>
        <p:nvPicPr>
          <p:cNvPr id="1035" name="Picture 11" descr="C:\Users\Sophie-pops\Documents\Green Images\Fotolia_19583662_XS.jpg"/>
          <p:cNvPicPr>
            <a:picLocks noChangeAspect="1" noChangeArrowheads="1"/>
          </p:cNvPicPr>
          <p:nvPr/>
        </p:nvPicPr>
        <p:blipFill>
          <a:blip r:embed="rId4" cstate="print"/>
          <a:srcRect/>
          <a:stretch>
            <a:fillRect/>
          </a:stretch>
        </p:blipFill>
        <p:spPr bwMode="auto">
          <a:xfrm rot="16200000">
            <a:off x="6450741" y="2050326"/>
            <a:ext cx="2619375" cy="1661948"/>
          </a:xfrm>
          <a:prstGeom prst="rect">
            <a:avLst/>
          </a:prstGeom>
          <a:noFill/>
        </p:spPr>
      </p:pic>
      <p:pic>
        <p:nvPicPr>
          <p:cNvPr id="1036" name="Picture 12" descr="C:\Users\Sophie-pops\Documents\Green Images\Fotolia_21470324_XS.jpg"/>
          <p:cNvPicPr>
            <a:picLocks noChangeAspect="1" noChangeArrowheads="1"/>
          </p:cNvPicPr>
          <p:nvPr/>
        </p:nvPicPr>
        <p:blipFill>
          <a:blip r:embed="rId5" cstate="print"/>
          <a:srcRect/>
          <a:stretch>
            <a:fillRect/>
          </a:stretch>
        </p:blipFill>
        <p:spPr bwMode="auto">
          <a:xfrm>
            <a:off x="6061582" y="4286256"/>
            <a:ext cx="2681191" cy="2334299"/>
          </a:xfrm>
          <a:prstGeom prst="rect">
            <a:avLst/>
          </a:prstGeom>
          <a:noFill/>
          <a:ln w="25400">
            <a:solidFill>
              <a:srgbClr val="00B05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2000240"/>
            <a:ext cx="6643734" cy="2554545"/>
          </a:xfrm>
        </p:spPr>
        <p:txBody>
          <a:bodyPr wrap="square">
            <a:spAutoFit/>
          </a:bodyPr>
          <a:lstStyle/>
          <a:p>
            <a:r>
              <a:rPr lang="en-GB" sz="4000" dirty="0" smtClean="0">
                <a:solidFill>
                  <a:srgbClr val="0070C0"/>
                </a:solidFill>
                <a:latin typeface="Calibri" pitchFamily="34" charset="0"/>
              </a:rPr>
              <a:t>Why Is The Use Of Information Technology &amp; Social Media Important In The Context Of Hybrid-pbl?</a:t>
            </a:r>
            <a:endParaRPr lang="en-GB"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86700" cy="1143000"/>
          </a:xfrm>
        </p:spPr>
        <p:txBody>
          <a:bodyPr>
            <a:noAutofit/>
          </a:bodyPr>
          <a:lstStyle/>
          <a:p>
            <a:r>
              <a:rPr lang="en-GB" sz="4000" b="1" dirty="0" smtClean="0">
                <a:solidFill>
                  <a:srgbClr val="0070C0"/>
                </a:solidFill>
                <a:latin typeface="Calibri" pitchFamily="34" charset="0"/>
              </a:rPr>
              <a:t>Links To Graduate Attributes</a:t>
            </a:r>
            <a:endParaRPr lang="en-GB" sz="2800" b="1" dirty="0" smtClean="0">
              <a:solidFill>
                <a:srgbClr val="0070C0"/>
              </a:solidFill>
              <a:latin typeface="Calibri" pitchFamily="34" charset="0"/>
            </a:endParaRPr>
          </a:p>
        </p:txBody>
      </p:sp>
      <p:sp>
        <p:nvSpPr>
          <p:cNvPr id="3" name="Content Placeholder 2"/>
          <p:cNvSpPr>
            <a:spLocks noGrp="1"/>
          </p:cNvSpPr>
          <p:nvPr>
            <p:ph sz="quarter" idx="1"/>
          </p:nvPr>
        </p:nvSpPr>
        <p:spPr>
          <a:xfrm>
            <a:off x="457200" y="1600200"/>
            <a:ext cx="3686172" cy="4572000"/>
          </a:xfrm>
          <a:solidFill>
            <a:schemeClr val="accent1">
              <a:lumMod val="20000"/>
              <a:lumOff val="80000"/>
            </a:schemeClr>
          </a:solidFill>
          <a:ln w="50800" cmpd="thickThin">
            <a:solidFill>
              <a:srgbClr val="00B050"/>
            </a:solidFill>
          </a:ln>
        </p:spPr>
        <p:txBody>
          <a:bodyPr>
            <a:normAutofit fontScale="92500" lnSpcReduction="20000"/>
          </a:bodyPr>
          <a:lstStyle/>
          <a:p>
            <a:r>
              <a:rPr lang="en-GB" sz="2600" dirty="0" smtClean="0">
                <a:latin typeface="Calibri" pitchFamily="34" charset="0"/>
              </a:rPr>
              <a:t>Flexible and Online Learning</a:t>
            </a:r>
          </a:p>
          <a:p>
            <a:r>
              <a:rPr lang="en-GB" sz="2600" dirty="0" smtClean="0">
                <a:latin typeface="Calibri" pitchFamily="34" charset="0"/>
              </a:rPr>
              <a:t>Transformative Education and Lifelong Learning</a:t>
            </a:r>
          </a:p>
          <a:p>
            <a:r>
              <a:rPr lang="en-GB" sz="2600" dirty="0" smtClean="0">
                <a:latin typeface="Calibri" pitchFamily="34" charset="0"/>
              </a:rPr>
              <a:t>21</a:t>
            </a:r>
            <a:r>
              <a:rPr lang="en-GB" sz="2600" baseline="30000" dirty="0" smtClean="0">
                <a:latin typeface="Calibri" pitchFamily="34" charset="0"/>
              </a:rPr>
              <a:t>st</a:t>
            </a:r>
            <a:r>
              <a:rPr lang="en-GB" sz="2600" dirty="0" smtClean="0">
                <a:latin typeface="Calibri" pitchFamily="34" charset="0"/>
              </a:rPr>
              <a:t> Century Learning</a:t>
            </a:r>
          </a:p>
          <a:p>
            <a:pPr lvl="0"/>
            <a:endParaRPr lang="en-GB" dirty="0" smtClean="0">
              <a:latin typeface="Calibri" pitchFamily="34" charset="0"/>
            </a:endParaRPr>
          </a:p>
        </p:txBody>
      </p:sp>
      <p:sp>
        <p:nvSpPr>
          <p:cNvPr id="5" name="Content Placeholder 4"/>
          <p:cNvSpPr>
            <a:spLocks noGrp="1"/>
          </p:cNvSpPr>
          <p:nvPr>
            <p:ph sz="quarter" idx="2"/>
          </p:nvPr>
        </p:nvSpPr>
        <p:spPr>
          <a:xfrm>
            <a:off x="4357686" y="1600200"/>
            <a:ext cx="3714776" cy="4543444"/>
          </a:xfrm>
          <a:solidFill>
            <a:schemeClr val="accent1">
              <a:lumMod val="20000"/>
              <a:lumOff val="80000"/>
            </a:schemeClr>
          </a:solidFill>
          <a:ln w="50800" cmpd="thickThin">
            <a:solidFill>
              <a:srgbClr val="00B050"/>
            </a:solidFill>
          </a:ln>
        </p:spPr>
        <p:txBody>
          <a:bodyPr>
            <a:normAutofit fontScale="92500" lnSpcReduction="20000"/>
          </a:bodyPr>
          <a:lstStyle/>
          <a:p>
            <a:pPr lvl="0"/>
            <a:r>
              <a:rPr lang="en-GB" sz="2600" dirty="0" smtClean="0">
                <a:latin typeface="Calibri" pitchFamily="34" charset="0"/>
              </a:rPr>
              <a:t>Graduate attributes at Keele, Manchester and Staffordshire include:</a:t>
            </a:r>
          </a:p>
          <a:p>
            <a:pPr lvl="0">
              <a:buClr>
                <a:srgbClr val="00B050"/>
              </a:buClr>
              <a:buSzPct val="80000"/>
            </a:pPr>
            <a:r>
              <a:rPr lang="en-GB" b="1" dirty="0" smtClean="0">
                <a:solidFill>
                  <a:srgbClr val="002060"/>
                </a:solidFill>
                <a:latin typeface="Calibri" pitchFamily="34" charset="0"/>
              </a:rPr>
              <a:t>“The flexibility to thrive in a rapidly changing and uncertain world”</a:t>
            </a:r>
          </a:p>
          <a:p>
            <a:pPr>
              <a:buClr>
                <a:srgbClr val="00B050"/>
              </a:buClr>
              <a:buSzPct val="80000"/>
            </a:pPr>
            <a:r>
              <a:rPr lang="en-GB" b="1" dirty="0" smtClean="0">
                <a:solidFill>
                  <a:srgbClr val="002060"/>
                </a:solidFill>
                <a:latin typeface="Calibri" pitchFamily="34" charset="0"/>
              </a:rPr>
              <a:t>“Information literacy: locate, evaluate and synthesize data”</a:t>
            </a:r>
          </a:p>
          <a:p>
            <a:pPr>
              <a:buClr>
                <a:srgbClr val="00B050"/>
              </a:buClr>
              <a:buSzPct val="80000"/>
            </a:pPr>
            <a:r>
              <a:rPr lang="en-GB" b="1" dirty="0" smtClean="0">
                <a:solidFill>
                  <a:srgbClr val="002060"/>
                </a:solidFill>
                <a:latin typeface="Calibri" pitchFamily="34" charset="0"/>
              </a:rPr>
              <a:t>“The ability to communicate clearly and effectively”</a:t>
            </a:r>
          </a:p>
          <a:p>
            <a:pPr>
              <a:buClr>
                <a:srgbClr val="00B050"/>
              </a:buClr>
              <a:buSzPct val="80000"/>
            </a:pPr>
            <a:r>
              <a:rPr lang="en-GB" b="1" dirty="0" smtClean="0">
                <a:solidFill>
                  <a:srgbClr val="002060"/>
                </a:solidFill>
                <a:latin typeface="Calibri" pitchFamily="34" charset="0"/>
              </a:rPr>
              <a:t>“Be technologically, digitally and information literate”</a:t>
            </a:r>
          </a:p>
          <a:p>
            <a:endParaRPr lang="en-GB" dirty="0"/>
          </a:p>
        </p:txBody>
      </p:sp>
      <p:pic>
        <p:nvPicPr>
          <p:cNvPr id="1026" name="Picture 2" descr="C:\Users\Sophie-pops\Documents\Green Images\Fotolia_27042486_XS.jpg"/>
          <p:cNvPicPr>
            <a:picLocks noChangeAspect="1" noChangeArrowheads="1"/>
          </p:cNvPicPr>
          <p:nvPr/>
        </p:nvPicPr>
        <p:blipFill>
          <a:blip r:embed="rId3" cstate="print"/>
          <a:srcRect/>
          <a:stretch>
            <a:fillRect/>
          </a:stretch>
        </p:blipFill>
        <p:spPr bwMode="auto">
          <a:xfrm>
            <a:off x="676736" y="3714752"/>
            <a:ext cx="3323760" cy="23695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linds(horizontal)">
                                      <p:cBhvr>
                                        <p:cTn id="27" dur="500"/>
                                        <p:tgtEl>
                                          <p:spTgt spid="5">
                                            <p:txEl>
                                              <p:pRg st="1" end="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blinds(horizontal)">
                                      <p:cBhvr>
                                        <p:cTn id="30" dur="500"/>
                                        <p:tgtEl>
                                          <p:spTgt spid="5">
                                            <p:txEl>
                                              <p:pRg st="2" end="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blinds(horizontal)">
                                      <p:cBhvr>
                                        <p:cTn id="33" dur="500"/>
                                        <p:tgtEl>
                                          <p:spTgt spid="5">
                                            <p:txEl>
                                              <p:pRg st="3" end="3"/>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blinds(horizontal)">
                                      <p:cBhvr>
                                        <p:cTn id="3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1143000"/>
          </a:xfrm>
        </p:spPr>
        <p:txBody>
          <a:bodyPr>
            <a:noAutofit/>
          </a:bodyPr>
          <a:lstStyle/>
          <a:p>
            <a:r>
              <a:rPr lang="en-GB" sz="3800" b="1" dirty="0" smtClean="0">
                <a:solidFill>
                  <a:srgbClr val="0070C0"/>
                </a:solidFill>
                <a:latin typeface="Calibri" pitchFamily="34" charset="0"/>
              </a:rPr>
              <a:t>Essential for Up-Scaling Traditional PBL</a:t>
            </a:r>
          </a:p>
        </p:txBody>
      </p:sp>
      <p:sp>
        <p:nvSpPr>
          <p:cNvPr id="3" name="Content Placeholder 2"/>
          <p:cNvSpPr>
            <a:spLocks noGrp="1"/>
          </p:cNvSpPr>
          <p:nvPr>
            <p:ph sz="quarter" idx="1"/>
          </p:nvPr>
        </p:nvSpPr>
        <p:spPr>
          <a:xfrm>
            <a:off x="457200" y="1571612"/>
            <a:ext cx="6615130" cy="4902340"/>
          </a:xfrm>
          <a:ln w="50800" cmpd="thickThin">
            <a:solidFill>
              <a:srgbClr val="00B050"/>
            </a:solidFill>
          </a:ln>
        </p:spPr>
        <p:txBody>
          <a:bodyPr>
            <a:normAutofit/>
          </a:bodyPr>
          <a:lstStyle/>
          <a:p>
            <a:r>
              <a:rPr lang="en-GB" dirty="0" smtClean="0">
                <a:latin typeface="Calibri" pitchFamily="34" charset="0"/>
              </a:rPr>
              <a:t>Traditional PBL is resource and time intensive</a:t>
            </a:r>
          </a:p>
          <a:p>
            <a:r>
              <a:rPr lang="en-GB" dirty="0" smtClean="0">
                <a:latin typeface="Calibri" pitchFamily="34" charset="0"/>
              </a:rPr>
              <a:t>‘Hybrid-PBL’ = Traditional PBL + some adaptations</a:t>
            </a:r>
          </a:p>
          <a:p>
            <a:r>
              <a:rPr lang="en-GB" dirty="0" smtClean="0">
                <a:latin typeface="Calibri" pitchFamily="34" charset="0"/>
              </a:rPr>
              <a:t>Less timetabled face-to-face module/group meeting hours</a:t>
            </a:r>
          </a:p>
          <a:p>
            <a:r>
              <a:rPr lang="en-GB" dirty="0" smtClean="0">
                <a:latin typeface="Calibri" pitchFamily="34" charset="0"/>
              </a:rPr>
              <a:t>Less face-to-face facilitator input with     individual groups</a:t>
            </a:r>
          </a:p>
          <a:p>
            <a:pPr>
              <a:buNone/>
            </a:pPr>
            <a:endParaRPr lang="en-GB" sz="1800" dirty="0" smtClean="0">
              <a:latin typeface="Calibri" pitchFamily="34" charset="0"/>
            </a:endParaRPr>
          </a:p>
          <a:p>
            <a:endParaRPr lang="en-GB" dirty="0" smtClean="0">
              <a:latin typeface="Calibri" pitchFamily="34" charset="0"/>
            </a:endParaRPr>
          </a:p>
          <a:p>
            <a:pPr>
              <a:buNone/>
            </a:pPr>
            <a:endParaRPr lang="en-GB" dirty="0"/>
          </a:p>
        </p:txBody>
      </p:sp>
      <p:pic>
        <p:nvPicPr>
          <p:cNvPr id="3076" name="Picture 4" descr="C:\Users\Sophie-pops\Documents\Green Images\Fotolia_5587681_XS.jpg"/>
          <p:cNvPicPr>
            <a:picLocks noChangeAspect="1" noChangeArrowheads="1"/>
          </p:cNvPicPr>
          <p:nvPr/>
        </p:nvPicPr>
        <p:blipFill>
          <a:blip r:embed="rId3" cstate="print"/>
          <a:srcRect/>
          <a:stretch>
            <a:fillRect/>
          </a:stretch>
        </p:blipFill>
        <p:spPr bwMode="auto">
          <a:xfrm>
            <a:off x="6143636" y="2928934"/>
            <a:ext cx="2643206" cy="2643206"/>
          </a:xfrm>
          <a:prstGeom prst="rect">
            <a:avLst/>
          </a:prstGeom>
          <a:noFill/>
        </p:spPr>
      </p:pic>
      <p:sp>
        <p:nvSpPr>
          <p:cNvPr id="7" name="TextBox 6"/>
          <p:cNvSpPr txBox="1"/>
          <p:nvPr/>
        </p:nvSpPr>
        <p:spPr>
          <a:xfrm rot="20977626">
            <a:off x="506377" y="4434518"/>
            <a:ext cx="5740174" cy="1384995"/>
          </a:xfrm>
          <a:prstGeom prst="rect">
            <a:avLst/>
          </a:prstGeom>
          <a:noFill/>
        </p:spPr>
        <p:txBody>
          <a:bodyPr wrap="square" rtlCol="0">
            <a:spAutoFit/>
          </a:bodyPr>
          <a:lstStyle/>
          <a:p>
            <a:r>
              <a:rPr lang="en-GB" sz="2800" b="1" dirty="0" smtClean="0">
                <a:solidFill>
                  <a:srgbClr val="FFC000"/>
                </a:solidFill>
                <a:latin typeface="Calibri" pitchFamily="34" charset="0"/>
              </a:rPr>
              <a:t>ICT and social media make PBL a more feasible and accessible mode of teaching for larger student cohorts...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57356" y="2000240"/>
            <a:ext cx="6172200" cy="1894362"/>
          </a:xfrm>
        </p:spPr>
        <p:txBody>
          <a:bodyPr>
            <a:noAutofit/>
          </a:bodyPr>
          <a:lstStyle/>
          <a:p>
            <a:r>
              <a:rPr lang="en-GB" sz="4000" dirty="0" smtClean="0">
                <a:solidFill>
                  <a:srgbClr val="0070C0"/>
                </a:solidFill>
                <a:latin typeface="Calibri" pitchFamily="34" charset="0"/>
              </a:rPr>
              <a:t>How Has ICT And Social Media Been Used And Trialled During This Project?</a:t>
            </a:r>
            <a:endParaRPr lang="en-GB"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1143000"/>
          </a:xfrm>
        </p:spPr>
        <p:txBody>
          <a:bodyPr>
            <a:normAutofit fontScale="90000"/>
          </a:bodyPr>
          <a:lstStyle/>
          <a:p>
            <a:r>
              <a:rPr lang="en-GB" dirty="0" smtClean="0">
                <a:latin typeface="Calibri" pitchFamily="34" charset="0"/>
              </a:rPr>
              <a:t/>
            </a:r>
            <a:br>
              <a:rPr lang="en-GB" dirty="0" smtClean="0">
                <a:latin typeface="Calibri" pitchFamily="34" charset="0"/>
              </a:rPr>
            </a:br>
            <a:r>
              <a:rPr lang="en-GB" sz="3400" b="1" dirty="0" smtClean="0">
                <a:solidFill>
                  <a:srgbClr val="0070C0"/>
                </a:solidFill>
                <a:latin typeface="Calibri" pitchFamily="34" charset="0"/>
              </a:rPr>
              <a:t>1. </a:t>
            </a:r>
            <a:r>
              <a:rPr lang="en-GB" sz="3400" b="1" u="sng" dirty="0" smtClean="0">
                <a:solidFill>
                  <a:srgbClr val="0070C0"/>
                </a:solidFill>
                <a:latin typeface="Calibri" pitchFamily="34" charset="0"/>
              </a:rPr>
              <a:t>Presentation</a:t>
            </a:r>
            <a:r>
              <a:rPr lang="en-GB" sz="3400" b="1" dirty="0" smtClean="0">
                <a:solidFill>
                  <a:srgbClr val="0070C0"/>
                </a:solidFill>
                <a:latin typeface="Calibri" pitchFamily="34" charset="0"/>
              </a:rPr>
              <a:t> Of PBL Materials Within The University Virtual Learning Environment</a:t>
            </a:r>
            <a:endParaRPr lang="en-GB" sz="3400" b="1" dirty="0">
              <a:solidFill>
                <a:srgbClr val="0070C0"/>
              </a:solidFill>
            </a:endParaRPr>
          </a:p>
        </p:txBody>
      </p:sp>
      <p:sp>
        <p:nvSpPr>
          <p:cNvPr id="9" name="Content Placeholder 8"/>
          <p:cNvSpPr>
            <a:spLocks noGrp="1"/>
          </p:cNvSpPr>
          <p:nvPr>
            <p:ph sz="quarter" idx="1"/>
          </p:nvPr>
        </p:nvSpPr>
        <p:spPr>
          <a:xfrm>
            <a:off x="500034" y="1643050"/>
            <a:ext cx="5715040" cy="4830902"/>
          </a:xfrm>
          <a:solidFill>
            <a:schemeClr val="accent1">
              <a:lumMod val="20000"/>
              <a:lumOff val="80000"/>
            </a:schemeClr>
          </a:solidFill>
          <a:ln w="50800" cmpd="thickThin">
            <a:solidFill>
              <a:srgbClr val="00B050"/>
            </a:solidFill>
          </a:ln>
        </p:spPr>
        <p:txBody>
          <a:bodyPr>
            <a:normAutofit/>
          </a:bodyPr>
          <a:lstStyle/>
          <a:p>
            <a:pPr marL="514350" indent="-514350">
              <a:buClr>
                <a:srgbClr val="92D050"/>
              </a:buClr>
            </a:pPr>
            <a:r>
              <a:rPr lang="en-GB" dirty="0" smtClean="0">
                <a:latin typeface="Calibri" pitchFamily="34" charset="0"/>
              </a:rPr>
              <a:t>Most straightforward usage of ICT in PBL</a:t>
            </a:r>
          </a:p>
          <a:p>
            <a:pPr marL="514350" indent="-514350">
              <a:buClr>
                <a:srgbClr val="92D050"/>
              </a:buClr>
            </a:pPr>
            <a:r>
              <a:rPr lang="en-GB" dirty="0" smtClean="0">
                <a:latin typeface="Calibri" pitchFamily="34" charset="0"/>
              </a:rPr>
              <a:t>PBL documents made available on VLE</a:t>
            </a:r>
          </a:p>
          <a:p>
            <a:pPr marL="514350" indent="-514350">
              <a:buClr>
                <a:srgbClr val="92D050"/>
              </a:buClr>
            </a:pPr>
            <a:endParaRPr lang="en-GB" dirty="0" smtClean="0">
              <a:latin typeface="Calibri" pitchFamily="34" charset="0"/>
            </a:endParaRPr>
          </a:p>
          <a:p>
            <a:pPr marL="514350" indent="-514350">
              <a:buClr>
                <a:srgbClr val="92D050"/>
              </a:buClr>
            </a:pPr>
            <a:endParaRPr lang="en-GB" dirty="0" smtClean="0">
              <a:latin typeface="Calibri" pitchFamily="34" charset="0"/>
            </a:endParaRPr>
          </a:p>
          <a:p>
            <a:pPr marL="514350" indent="-514350">
              <a:buClr>
                <a:srgbClr val="92D050"/>
              </a:buClr>
            </a:pPr>
            <a:endParaRPr lang="en-GB" dirty="0" smtClean="0">
              <a:latin typeface="Calibri" pitchFamily="34" charset="0"/>
            </a:endParaRPr>
          </a:p>
          <a:p>
            <a:pPr marL="514350" indent="-514350">
              <a:buClr>
                <a:srgbClr val="92D050"/>
              </a:buClr>
              <a:buNone/>
            </a:pPr>
            <a:endParaRPr lang="en-GB" dirty="0" smtClean="0">
              <a:latin typeface="Calibri" pitchFamily="34" charset="0"/>
            </a:endParaRPr>
          </a:p>
          <a:p>
            <a:pPr marL="514350" indent="-514350">
              <a:buClr>
                <a:srgbClr val="92D050"/>
              </a:buClr>
              <a:buNone/>
            </a:pPr>
            <a:endParaRPr lang="en-GB" dirty="0" smtClean="0">
              <a:latin typeface="Calibri" pitchFamily="34" charset="0"/>
            </a:endParaRPr>
          </a:p>
          <a:p>
            <a:pPr marL="514350" indent="-514350">
              <a:buClr>
                <a:srgbClr val="92D050"/>
              </a:buClr>
            </a:pPr>
            <a:r>
              <a:rPr lang="en-GB" dirty="0" smtClean="0">
                <a:latin typeface="Calibri" pitchFamily="34" charset="0"/>
              </a:rPr>
              <a:t>Well designed, well explained,          user-friendly, logically sequenced VLE</a:t>
            </a:r>
          </a:p>
          <a:p>
            <a:pPr marL="514350" indent="-514350">
              <a:buClr>
                <a:srgbClr val="92D050"/>
              </a:buClr>
            </a:pPr>
            <a:r>
              <a:rPr lang="en-GB" dirty="0" smtClean="0">
                <a:latin typeface="Calibri" pitchFamily="34" charset="0"/>
              </a:rPr>
              <a:t>Folders for each scenario, task or week</a:t>
            </a:r>
          </a:p>
          <a:p>
            <a:pPr marL="514350" indent="-514350">
              <a:buNone/>
            </a:pPr>
            <a:endParaRPr lang="en-GB" sz="2800" b="1" dirty="0" smtClean="0">
              <a:solidFill>
                <a:srgbClr val="002060"/>
              </a:solidFill>
              <a:latin typeface="Calibri" pitchFamily="34" charset="0"/>
            </a:endParaRPr>
          </a:p>
        </p:txBody>
      </p:sp>
      <p:pic>
        <p:nvPicPr>
          <p:cNvPr id="2052" name="Picture 4" descr="C:\Users\Sophie-pops\Documents\Green Images\Fotolia_22521536_XS.jpg"/>
          <p:cNvPicPr>
            <a:picLocks noChangeAspect="1" noChangeArrowheads="1"/>
          </p:cNvPicPr>
          <p:nvPr/>
        </p:nvPicPr>
        <p:blipFill>
          <a:blip r:embed="rId3" cstate="print"/>
          <a:srcRect/>
          <a:stretch>
            <a:fillRect/>
          </a:stretch>
        </p:blipFill>
        <p:spPr bwMode="auto">
          <a:xfrm>
            <a:off x="6357950" y="1643050"/>
            <a:ext cx="2214578" cy="2214578"/>
          </a:xfrm>
          <a:prstGeom prst="rect">
            <a:avLst/>
          </a:prstGeom>
          <a:noFill/>
          <a:ln w="12700">
            <a:solidFill>
              <a:srgbClr val="002060"/>
            </a:solidFill>
          </a:ln>
        </p:spPr>
      </p:pic>
      <p:pic>
        <p:nvPicPr>
          <p:cNvPr id="2053" name="Picture 5" descr="C:\Users\Sophie-pops\Documents\Green Images\Fotolia_24654568_XS.jpg"/>
          <p:cNvPicPr>
            <a:picLocks noChangeAspect="1" noChangeArrowheads="1"/>
          </p:cNvPicPr>
          <p:nvPr/>
        </p:nvPicPr>
        <p:blipFill>
          <a:blip r:embed="rId4" cstate="print"/>
          <a:srcRect/>
          <a:stretch>
            <a:fillRect/>
          </a:stretch>
        </p:blipFill>
        <p:spPr bwMode="auto">
          <a:xfrm>
            <a:off x="6357950" y="4149824"/>
            <a:ext cx="2387248" cy="2279572"/>
          </a:xfrm>
          <a:prstGeom prst="rect">
            <a:avLst/>
          </a:prstGeom>
          <a:noFill/>
          <a:ln w="12700">
            <a:solidFill>
              <a:srgbClr val="002060"/>
            </a:solidFill>
          </a:ln>
        </p:spPr>
      </p:pic>
      <p:sp>
        <p:nvSpPr>
          <p:cNvPr id="14" name="TextBox 13"/>
          <p:cNvSpPr txBox="1"/>
          <p:nvPr/>
        </p:nvSpPr>
        <p:spPr>
          <a:xfrm rot="21285415">
            <a:off x="700596" y="2742212"/>
            <a:ext cx="5363474" cy="1508105"/>
          </a:xfrm>
          <a:prstGeom prst="rect">
            <a:avLst/>
          </a:prstGeom>
          <a:noFill/>
        </p:spPr>
        <p:txBody>
          <a:bodyPr wrap="square" rtlCol="0">
            <a:spAutoFit/>
          </a:bodyPr>
          <a:lstStyle/>
          <a:p>
            <a:pPr>
              <a:lnSpc>
                <a:spcPct val="115000"/>
              </a:lnSpc>
              <a:spcAft>
                <a:spcPts val="1000"/>
              </a:spcAft>
            </a:pPr>
            <a:r>
              <a:rPr lang="en-GB" sz="2000" b="1" dirty="0" smtClean="0">
                <a:solidFill>
                  <a:schemeClr val="accent6">
                    <a:lumMod val="75000"/>
                  </a:schemeClr>
                </a:solidFill>
                <a:latin typeface="Calibri"/>
                <a:ea typeface="Calibri"/>
                <a:cs typeface="Times New Roman"/>
              </a:rPr>
              <a:t>PBL/module handbooks, assessment info, reading lists, PBL scenario details, case studies, model answers, articles, videos, </a:t>
            </a:r>
            <a:r>
              <a:rPr lang="en-GB" sz="2000" b="1" dirty="0" err="1" smtClean="0">
                <a:solidFill>
                  <a:schemeClr val="accent6">
                    <a:lumMod val="75000"/>
                  </a:schemeClr>
                </a:solidFill>
                <a:latin typeface="Calibri"/>
                <a:ea typeface="Calibri"/>
                <a:cs typeface="Times New Roman"/>
              </a:rPr>
              <a:t>weblinks</a:t>
            </a:r>
            <a:r>
              <a:rPr lang="en-GB" sz="2000" b="1" dirty="0" smtClean="0">
                <a:solidFill>
                  <a:schemeClr val="accent6">
                    <a:lumMod val="75000"/>
                  </a:schemeClr>
                </a:solidFill>
                <a:latin typeface="Calibri"/>
                <a:ea typeface="Calibri"/>
                <a:cs typeface="Times New Roman"/>
              </a:rPr>
              <a:t>, documentaries, reports...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animEffect transition="in" filter="blinds(horizontal)">
                                      <p:cBhvr>
                                        <p:cTn id="23" dur="500"/>
                                        <p:tgtEl>
                                          <p:spTgt spid="9">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blinds(horizontal)">
                                      <p:cBhvr>
                                        <p:cTn id="28"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467600" cy="553998"/>
          </a:xfrm>
        </p:spPr>
        <p:txBody>
          <a:bodyPr>
            <a:spAutoFit/>
          </a:bodyPr>
          <a:lstStyle/>
          <a:p>
            <a:r>
              <a:rPr lang="en-GB" b="1" dirty="0" smtClean="0">
                <a:solidFill>
                  <a:srgbClr val="0070C0"/>
                </a:solidFill>
                <a:latin typeface="Calibri" pitchFamily="34" charset="0"/>
              </a:rPr>
              <a:t>2. Virtual </a:t>
            </a:r>
            <a:r>
              <a:rPr lang="en-GB" b="1" u="sng" dirty="0" smtClean="0">
                <a:solidFill>
                  <a:srgbClr val="0070C0"/>
                </a:solidFill>
                <a:latin typeface="Calibri" pitchFamily="34" charset="0"/>
              </a:rPr>
              <a:t>Delivery</a:t>
            </a:r>
            <a:r>
              <a:rPr lang="en-GB" b="1" dirty="0" smtClean="0">
                <a:solidFill>
                  <a:srgbClr val="0070C0"/>
                </a:solidFill>
                <a:latin typeface="Calibri" pitchFamily="34" charset="0"/>
              </a:rPr>
              <a:t> Of Module Content</a:t>
            </a:r>
            <a:endParaRPr lang="en-GB" dirty="0">
              <a:solidFill>
                <a:srgbClr val="0070C0"/>
              </a:solidFill>
              <a:latin typeface="Calibri" pitchFamily="34" charset="0"/>
            </a:endParaRPr>
          </a:p>
        </p:txBody>
      </p:sp>
      <p:sp>
        <p:nvSpPr>
          <p:cNvPr id="3" name="Content Placeholder 2"/>
          <p:cNvSpPr>
            <a:spLocks noGrp="1"/>
          </p:cNvSpPr>
          <p:nvPr>
            <p:ph sz="quarter" idx="1"/>
          </p:nvPr>
        </p:nvSpPr>
        <p:spPr>
          <a:xfrm>
            <a:off x="285720" y="1214422"/>
            <a:ext cx="4572032" cy="4286280"/>
          </a:xfrm>
          <a:blipFill>
            <a:blip r:embed="rId3" cstate="print"/>
            <a:tile tx="0" ty="0" sx="100000" sy="100000" flip="none" algn="tl"/>
          </a:blipFill>
          <a:ln w="50800" cmpd="thickThin">
            <a:solidFill>
              <a:srgbClr val="00B050"/>
            </a:solidFill>
          </a:ln>
        </p:spPr>
        <p:txBody>
          <a:bodyPr>
            <a:noAutofit/>
          </a:bodyPr>
          <a:lstStyle/>
          <a:p>
            <a:r>
              <a:rPr lang="en-GB" sz="2000" dirty="0" smtClean="0">
                <a:latin typeface="Calibri" pitchFamily="34" charset="0"/>
              </a:rPr>
              <a:t>During traditional PBL, module content is not ‘delivered’ in the same way as in lectures</a:t>
            </a:r>
          </a:p>
          <a:p>
            <a:r>
              <a:rPr lang="en-GB" sz="2000" dirty="0" smtClean="0">
                <a:latin typeface="Calibri" pitchFamily="34" charset="0"/>
              </a:rPr>
              <a:t>What if students don’t learn everything they need to know?</a:t>
            </a:r>
          </a:p>
          <a:p>
            <a:r>
              <a:rPr lang="en-GB" sz="2000" dirty="0" smtClean="0">
                <a:latin typeface="Calibri" pitchFamily="34" charset="0"/>
              </a:rPr>
              <a:t>PBL emphasises skills not just content</a:t>
            </a:r>
          </a:p>
          <a:p>
            <a:r>
              <a:rPr lang="en-GB" sz="2000" dirty="0" smtClean="0">
                <a:latin typeface="Calibri" pitchFamily="34" charset="0"/>
              </a:rPr>
              <a:t>There may be times when certain levels of content knowledge are vital, e.g. examinations</a:t>
            </a:r>
          </a:p>
          <a:p>
            <a:r>
              <a:rPr lang="en-GB" sz="2000" dirty="0" smtClean="0">
                <a:latin typeface="Calibri" pitchFamily="34" charset="0"/>
              </a:rPr>
              <a:t>One approach...</a:t>
            </a:r>
          </a:p>
          <a:p>
            <a:pPr algn="ctr">
              <a:buNone/>
            </a:pPr>
            <a:r>
              <a:rPr lang="en-GB" sz="2200" b="1" dirty="0" smtClean="0">
                <a:solidFill>
                  <a:srgbClr val="002060"/>
                </a:solidFill>
                <a:latin typeface="Calibri" pitchFamily="34" charset="0"/>
              </a:rPr>
              <a:t>VIRTUAL CONTENT DELIVERY</a:t>
            </a:r>
          </a:p>
        </p:txBody>
      </p:sp>
      <p:sp>
        <p:nvSpPr>
          <p:cNvPr id="4" name="Content Placeholder 3"/>
          <p:cNvSpPr>
            <a:spLocks noGrp="1"/>
          </p:cNvSpPr>
          <p:nvPr>
            <p:ph sz="quarter" idx="2"/>
          </p:nvPr>
        </p:nvSpPr>
        <p:spPr>
          <a:xfrm>
            <a:off x="5000628" y="1214422"/>
            <a:ext cx="3071834" cy="4286280"/>
          </a:xfrm>
          <a:blipFill>
            <a:blip r:embed="rId3" cstate="print"/>
            <a:tile tx="0" ty="0" sx="100000" sy="100000" flip="none" algn="tl"/>
          </a:blipFill>
          <a:ln w="50800">
            <a:solidFill>
              <a:srgbClr val="00B050"/>
            </a:solidFill>
          </a:ln>
        </p:spPr>
        <p:txBody>
          <a:bodyPr>
            <a:normAutofit fontScale="85000" lnSpcReduction="20000"/>
          </a:bodyPr>
          <a:lstStyle/>
          <a:p>
            <a:pPr algn="ctr">
              <a:buNone/>
            </a:pPr>
            <a:r>
              <a:rPr lang="en-GB" sz="2800" b="1" dirty="0" smtClean="0">
                <a:solidFill>
                  <a:srgbClr val="002060"/>
                </a:solidFill>
                <a:latin typeface="Calibri" pitchFamily="34" charset="0"/>
              </a:rPr>
              <a:t>THE IDEA</a:t>
            </a:r>
          </a:p>
          <a:p>
            <a:r>
              <a:rPr lang="en-GB" sz="2600" dirty="0" smtClean="0">
                <a:latin typeface="Calibri" pitchFamily="34" charset="0"/>
              </a:rPr>
              <a:t>Some traditional module content is delivered online, as well as carrying out PBL work in class</a:t>
            </a:r>
          </a:p>
          <a:p>
            <a:r>
              <a:rPr lang="en-GB" sz="2600" dirty="0" smtClean="0">
                <a:latin typeface="Calibri" pitchFamily="34" charset="0"/>
              </a:rPr>
              <a:t>Students learn core background topics and concepts online before or after PBL classes</a:t>
            </a:r>
          </a:p>
          <a:p>
            <a:r>
              <a:rPr lang="en-GB" sz="2600" dirty="0" smtClean="0">
                <a:latin typeface="Calibri" pitchFamily="34" charset="0"/>
              </a:rPr>
              <a:t>Brings students from different disciplinary backgrounds to a more level playing field</a:t>
            </a:r>
          </a:p>
        </p:txBody>
      </p:sp>
      <p:sp>
        <p:nvSpPr>
          <p:cNvPr id="6" name="TextBox 5"/>
          <p:cNvSpPr txBox="1"/>
          <p:nvPr/>
        </p:nvSpPr>
        <p:spPr>
          <a:xfrm rot="21123170">
            <a:off x="385132" y="5985454"/>
            <a:ext cx="1706968" cy="584775"/>
          </a:xfrm>
          <a:prstGeom prst="rect">
            <a:avLst/>
          </a:prstGeom>
          <a:noFill/>
        </p:spPr>
        <p:txBody>
          <a:bodyPr wrap="square" rtlCol="0">
            <a:spAutoFit/>
          </a:bodyPr>
          <a:lstStyle/>
          <a:p>
            <a:r>
              <a:rPr lang="en-GB" sz="3200" b="1" dirty="0" smtClean="0">
                <a:solidFill>
                  <a:srgbClr val="FF0000"/>
                </a:solidFill>
                <a:latin typeface="Calibri" pitchFamily="34" charset="0"/>
              </a:rPr>
              <a:t>Podcasts</a:t>
            </a:r>
            <a:endParaRPr lang="en-GB" sz="3200" b="1" dirty="0">
              <a:solidFill>
                <a:srgbClr val="FF0000"/>
              </a:solidFill>
              <a:latin typeface="Calibri" pitchFamily="34" charset="0"/>
            </a:endParaRPr>
          </a:p>
        </p:txBody>
      </p:sp>
      <p:sp>
        <p:nvSpPr>
          <p:cNvPr id="7" name="TextBox 6"/>
          <p:cNvSpPr txBox="1"/>
          <p:nvPr/>
        </p:nvSpPr>
        <p:spPr>
          <a:xfrm>
            <a:off x="2643174" y="5643578"/>
            <a:ext cx="3357586" cy="584775"/>
          </a:xfrm>
          <a:prstGeom prst="rect">
            <a:avLst/>
          </a:prstGeom>
          <a:noFill/>
        </p:spPr>
        <p:txBody>
          <a:bodyPr wrap="square" rtlCol="0">
            <a:spAutoFit/>
          </a:bodyPr>
          <a:lstStyle/>
          <a:p>
            <a:r>
              <a:rPr lang="en-GB" sz="3200" b="1" dirty="0" smtClean="0">
                <a:solidFill>
                  <a:srgbClr val="FFC000"/>
                </a:solidFill>
                <a:latin typeface="Calibri" pitchFamily="34" charset="0"/>
              </a:rPr>
              <a:t>PowerPoint Slides</a:t>
            </a:r>
            <a:endParaRPr lang="en-GB" sz="3200" b="1" dirty="0">
              <a:solidFill>
                <a:srgbClr val="FFC000"/>
              </a:solidFill>
              <a:latin typeface="Calibri" pitchFamily="34" charset="0"/>
            </a:endParaRPr>
          </a:p>
        </p:txBody>
      </p:sp>
      <p:sp>
        <p:nvSpPr>
          <p:cNvPr id="8" name="TextBox 7"/>
          <p:cNvSpPr txBox="1"/>
          <p:nvPr/>
        </p:nvSpPr>
        <p:spPr>
          <a:xfrm rot="571327">
            <a:off x="5814614" y="5933483"/>
            <a:ext cx="2193246" cy="584775"/>
          </a:xfrm>
          <a:prstGeom prst="rect">
            <a:avLst/>
          </a:prstGeom>
          <a:noFill/>
        </p:spPr>
        <p:txBody>
          <a:bodyPr wrap="square" rtlCol="0">
            <a:spAutoFit/>
          </a:bodyPr>
          <a:lstStyle/>
          <a:p>
            <a:r>
              <a:rPr lang="en-GB" sz="3200" b="1" dirty="0" smtClean="0">
                <a:solidFill>
                  <a:srgbClr val="00B050"/>
                </a:solidFill>
                <a:latin typeface="Calibri" pitchFamily="34" charset="0"/>
              </a:rPr>
              <a:t>Screencasts</a:t>
            </a:r>
            <a:endParaRPr lang="en-GB" sz="3200" b="1" dirty="0">
              <a:solidFill>
                <a:srgbClr val="00B05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linds(horizontal)">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blinds(horizontal)">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blinds(horizontal)">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blinds(horizontal)">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ppt_x"/>
                                          </p:val>
                                        </p:tav>
                                        <p:tav tm="100000">
                                          <p:val>
                                            <p:strVal val="#ppt_x"/>
                                          </p:val>
                                        </p:tav>
                                      </p:tavLst>
                                    </p:anim>
                                    <p:anim calcmode="lin" valueType="num">
                                      <p:cBhvr additive="base">
                                        <p:cTn id="7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1093</TotalTime>
  <Words>1364</Words>
  <Application>Microsoft Office PowerPoint</Application>
  <PresentationFormat>On-screen Show (4:3)</PresentationFormat>
  <Paragraphs>189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Developing Graduate Attributes Through The Sustainability Agenda And Problem-based Learning</vt:lpstr>
      <vt:lpstr>The Role Of Information Technology &amp; Social Media In Hybrid Problem-based Learning  </vt:lpstr>
      <vt:lpstr>Outline Of Session...</vt:lpstr>
      <vt:lpstr>Why Is The Use Of Information Technology &amp; Social Media Important In The Context Of Hybrid-pbl?</vt:lpstr>
      <vt:lpstr>Links To Graduate Attributes</vt:lpstr>
      <vt:lpstr>Essential for Up-Scaling Traditional PBL</vt:lpstr>
      <vt:lpstr>How Has ICT And Social Media Been Used And Trialled During This Project?</vt:lpstr>
      <vt:lpstr> 1. Presentation Of PBL Materials Within The University Virtual Learning Environment</vt:lpstr>
      <vt:lpstr>2. Virtual Delivery Of Module Content</vt:lpstr>
      <vt:lpstr>Issues For Consideration When Using Virtual Content Delivery In Hybrid-pbl</vt:lpstr>
      <vt:lpstr>3. Online Student Communication And Collaboration</vt:lpstr>
      <vt:lpstr>Types Of Online Group Working</vt:lpstr>
      <vt:lpstr>Some Key Findings</vt:lpstr>
      <vt:lpstr>4. Online Facilitation</vt:lpstr>
      <vt:lpstr>The Online Facilitation Approach</vt:lpstr>
      <vt:lpstr>Issues To Consider With Facebook Facilitation</vt:lpstr>
      <vt:lpstr>Summary...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Graduate Attributes through the Sustainability Agenda and Problem-Based Learning</dc:title>
  <dc:creator>Sophie-pops</dc:creator>
  <cp:lastModifiedBy>gga45</cp:lastModifiedBy>
  <cp:revision>167</cp:revision>
  <dcterms:created xsi:type="dcterms:W3CDTF">2012-11-19T10:26:20Z</dcterms:created>
  <dcterms:modified xsi:type="dcterms:W3CDTF">2012-12-05T10:39:06Z</dcterms:modified>
</cp:coreProperties>
</file>